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 id="2147483684" r:id="rId4"/>
    <p:sldMasterId id="2147483696" r:id="rId5"/>
  </p:sldMasterIdLst>
  <p:notesMasterIdLst>
    <p:notesMasterId r:id="rId30"/>
  </p:notesMasterIdLst>
  <p:sldIdLst>
    <p:sldId id="256" r:id="rId6"/>
    <p:sldId id="264" r:id="rId7"/>
    <p:sldId id="257" r:id="rId8"/>
    <p:sldId id="258" r:id="rId9"/>
    <p:sldId id="265" r:id="rId10"/>
    <p:sldId id="266" r:id="rId11"/>
    <p:sldId id="267" r:id="rId12"/>
    <p:sldId id="283" r:id="rId13"/>
    <p:sldId id="259" r:id="rId14"/>
    <p:sldId id="260" r:id="rId15"/>
    <p:sldId id="282" r:id="rId16"/>
    <p:sldId id="261" r:id="rId17"/>
    <p:sldId id="262" r:id="rId18"/>
    <p:sldId id="268" r:id="rId19"/>
    <p:sldId id="269" r:id="rId20"/>
    <p:sldId id="270" r:id="rId21"/>
    <p:sldId id="271" r:id="rId22"/>
    <p:sldId id="274" r:id="rId23"/>
    <p:sldId id="275" r:id="rId24"/>
    <p:sldId id="278" r:id="rId25"/>
    <p:sldId id="279" r:id="rId26"/>
    <p:sldId id="280" r:id="rId27"/>
    <p:sldId id="281" r:id="rId28"/>
    <p:sldId id="276" r:id="rId29"/>
  </p:sldIdLst>
  <p:sldSz cx="18288000" cy="10287000"/>
  <p:notesSz cx="6858000" cy="9144000"/>
  <p:embeddedFontLst>
    <p:embeddedFont>
      <p:font typeface="宋体" panose="02010600030101010101" pitchFamily="2" charset="-122"/>
      <p:regular r:id="rId31"/>
    </p:embeddedFont>
    <p:embeddedFont>
      <p:font typeface="Arimo" panose="020B0604020202020204" charset="0"/>
      <p:regular r:id="rId32"/>
    </p:embeddedFont>
    <p:embeddedFont>
      <p:font typeface="Arsenal" panose="020B0604020202020204" charset="0"/>
      <p:regular r:id="rId33"/>
    </p:embeddedFont>
    <p:embeddedFont>
      <p:font typeface="DM Sans" pitchFamily="2" charset="0"/>
      <p:regular r:id="rId34"/>
      <p:bold r:id="rId35"/>
      <p:italic r:id="rId36"/>
      <p:boldItalic r:id="rId37"/>
    </p:embeddedFont>
    <p:embeddedFont>
      <p:font typeface="League Spartan" panose="020B0604020202020204" charset="0"/>
      <p:regular r:id="rId38"/>
      <p:bold r:id="rId39"/>
    </p:embeddedFont>
    <p:embeddedFont>
      <p:font typeface="Times" panose="02020603050405020304" pitchFamily="18"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77C"/>
    <a:srgbClr val="74C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E5C8E7-8CF8-7EB7-73A3-76AD4EA532A8}" v="39" dt="2025-05-15T13:53:07.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6" autoAdjust="0"/>
    <p:restoredTop sz="67356" autoAdjust="0"/>
  </p:normalViewPr>
  <p:slideViewPr>
    <p:cSldViewPr>
      <p:cViewPr varScale="1">
        <p:scale>
          <a:sx n="51" d="100"/>
          <a:sy n="51" d="100"/>
        </p:scale>
        <p:origin x="205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le, Mrinali" userId="2941f6d8-acfc-4cd2-a197-ec4ee9eec560" providerId="ADAL" clId="{A79AF052-15FF-7849-B805-325E200B5F0D}"/>
    <pc:docChg chg="modSld sldOrd">
      <pc:chgData name="Dole, Mrinali" userId="2941f6d8-acfc-4cd2-a197-ec4ee9eec560" providerId="ADAL" clId="{A79AF052-15FF-7849-B805-325E200B5F0D}" dt="2025-05-01T23:28:15.216" v="27" actId="20577"/>
      <pc:docMkLst>
        <pc:docMk/>
      </pc:docMkLst>
      <pc:sldChg chg="modNotesTx">
        <pc:chgData name="Dole, Mrinali" userId="2941f6d8-acfc-4cd2-a197-ec4ee9eec560" providerId="ADAL" clId="{A79AF052-15FF-7849-B805-325E200B5F0D}" dt="2025-05-01T23:27:38.319" v="16"/>
        <pc:sldMkLst>
          <pc:docMk/>
          <pc:sldMk cId="0" sldId="257"/>
        </pc:sldMkLst>
      </pc:sldChg>
      <pc:sldChg chg="modNotesTx">
        <pc:chgData name="Dole, Mrinali" userId="2941f6d8-acfc-4cd2-a197-ec4ee9eec560" providerId="ADAL" clId="{A79AF052-15FF-7849-B805-325E200B5F0D}" dt="2025-05-01T23:28:15.216" v="27" actId="20577"/>
        <pc:sldMkLst>
          <pc:docMk/>
          <pc:sldMk cId="3540311489" sldId="258"/>
        </pc:sldMkLst>
      </pc:sldChg>
      <pc:sldChg chg="modSp mod modNotesTx">
        <pc:chgData name="Dole, Mrinali" userId="2941f6d8-acfc-4cd2-a197-ec4ee9eec560" providerId="ADAL" clId="{A79AF052-15FF-7849-B805-325E200B5F0D}" dt="2025-05-01T23:27:01.235" v="14"/>
        <pc:sldMkLst>
          <pc:docMk/>
          <pc:sldMk cId="0" sldId="264"/>
        </pc:sldMkLst>
        <pc:spChg chg="mod">
          <ac:chgData name="Dole, Mrinali" userId="2941f6d8-acfc-4cd2-a197-ec4ee9eec560" providerId="ADAL" clId="{A79AF052-15FF-7849-B805-325E200B5F0D}" dt="2025-05-01T22:50:18.277" v="8" actId="20577"/>
          <ac:spMkLst>
            <pc:docMk/>
            <pc:sldMk cId="0" sldId="264"/>
            <ac:spMk id="13" creationId="{5E8BBAF4-6600-2240-B635-D6697C6F1410}"/>
          </ac:spMkLst>
        </pc:spChg>
      </pc:sldChg>
      <pc:sldChg chg="ord">
        <pc:chgData name="Dole, Mrinali" userId="2941f6d8-acfc-4cd2-a197-ec4ee9eec560" providerId="ADAL" clId="{A79AF052-15FF-7849-B805-325E200B5F0D}" dt="2025-05-01T22:53:40.718" v="10" actId="20578"/>
        <pc:sldMkLst>
          <pc:docMk/>
          <pc:sldMk cId="0" sldId="267"/>
        </pc:sldMkLst>
      </pc:sldChg>
      <pc:sldChg chg="ord">
        <pc:chgData name="Dole, Mrinali" userId="2941f6d8-acfc-4cd2-a197-ec4ee9eec560" providerId="ADAL" clId="{A79AF052-15FF-7849-B805-325E200B5F0D}" dt="2025-05-01T22:53:51.431" v="12" actId="20578"/>
        <pc:sldMkLst>
          <pc:docMk/>
          <pc:sldMk cId="612416977" sldId="283"/>
        </pc:sldMkLst>
      </pc:sldChg>
    </pc:docChg>
  </pc:docChgLst>
  <pc:docChgLst>
    <pc:chgData name="Wang, Ziyuan" userId="S::ziyuan8@illinois.edu::853ea80b-d9c7-4f12-9c1a-297eb7adc145" providerId="AD" clId="Web-{C145C3E1-F697-0EE2-06A9-138290D9368F}"/>
    <pc:docChg chg="modSld">
      <pc:chgData name="Wang, Ziyuan" userId="S::ziyuan8@illinois.edu::853ea80b-d9c7-4f12-9c1a-297eb7adc145" providerId="AD" clId="Web-{C145C3E1-F697-0EE2-06A9-138290D9368F}" dt="2025-05-01T23:39:19.707" v="25"/>
      <pc:docMkLst>
        <pc:docMk/>
      </pc:docMkLst>
      <pc:sldChg chg="modNotes">
        <pc:chgData name="Wang, Ziyuan" userId="S::ziyuan8@illinois.edu::853ea80b-d9c7-4f12-9c1a-297eb7adc145" providerId="AD" clId="Web-{C145C3E1-F697-0EE2-06A9-138290D9368F}" dt="2025-05-01T23:37:48.233" v="1"/>
        <pc:sldMkLst>
          <pc:docMk/>
          <pc:sldMk cId="0" sldId="259"/>
        </pc:sldMkLst>
      </pc:sldChg>
      <pc:sldChg chg="modNotes">
        <pc:chgData name="Wang, Ziyuan" userId="S::ziyuan8@illinois.edu::853ea80b-d9c7-4f12-9c1a-297eb7adc145" providerId="AD" clId="Web-{C145C3E1-F697-0EE2-06A9-138290D9368F}" dt="2025-05-01T23:38:35.298" v="6"/>
        <pc:sldMkLst>
          <pc:docMk/>
          <pc:sldMk cId="0" sldId="260"/>
        </pc:sldMkLst>
      </pc:sldChg>
      <pc:sldChg chg="modNotes">
        <pc:chgData name="Wang, Ziyuan" userId="S::ziyuan8@illinois.edu::853ea80b-d9c7-4f12-9c1a-297eb7adc145" providerId="AD" clId="Web-{C145C3E1-F697-0EE2-06A9-138290D9368F}" dt="2025-05-01T23:39:19.707" v="25"/>
        <pc:sldMkLst>
          <pc:docMk/>
          <pc:sldMk cId="190024748" sldId="282"/>
        </pc:sldMkLst>
      </pc:sldChg>
    </pc:docChg>
  </pc:docChgLst>
  <pc:docChgLst>
    <pc:chgData name="Abdalla, Damario" userId="S::da31@illinois.edu::140680f7-3cd4-47e2-a183-77e1529e6e4d" providerId="AD" clId="Web-{4CBF1B8E-C420-9AF6-898F-3D8F273327CE}"/>
    <pc:docChg chg="modSld">
      <pc:chgData name="Abdalla, Damario" userId="S::da31@illinois.edu::140680f7-3cd4-47e2-a183-77e1529e6e4d" providerId="AD" clId="Web-{4CBF1B8E-C420-9AF6-898F-3D8F273327CE}" dt="2025-05-09T13:41:11.144" v="233" actId="20577"/>
      <pc:docMkLst>
        <pc:docMk/>
      </pc:docMkLst>
      <pc:sldChg chg="modSp">
        <pc:chgData name="Abdalla, Damario" userId="S::da31@illinois.edu::140680f7-3cd4-47e2-a183-77e1529e6e4d" providerId="AD" clId="Web-{4CBF1B8E-C420-9AF6-898F-3D8F273327CE}" dt="2025-05-09T03:53:25.592" v="0" actId="1076"/>
        <pc:sldMkLst>
          <pc:docMk/>
          <pc:sldMk cId="0" sldId="256"/>
        </pc:sldMkLst>
        <pc:spChg chg="mod">
          <ac:chgData name="Abdalla, Damario" userId="S::da31@illinois.edu::140680f7-3cd4-47e2-a183-77e1529e6e4d" providerId="AD" clId="Web-{4CBF1B8E-C420-9AF6-898F-3D8F273327CE}" dt="2025-05-09T03:53:25.592" v="0" actId="1076"/>
          <ac:spMkLst>
            <pc:docMk/>
            <pc:sldMk cId="0" sldId="256"/>
            <ac:spMk id="8" creationId="{00000000-0000-0000-0000-000000000000}"/>
          </ac:spMkLst>
        </pc:spChg>
      </pc:sldChg>
      <pc:sldChg chg="modSp modNotes">
        <pc:chgData name="Abdalla, Damario" userId="S::da31@illinois.edu::140680f7-3cd4-47e2-a183-77e1529e6e4d" providerId="AD" clId="Web-{4CBF1B8E-C420-9AF6-898F-3D8F273327CE}" dt="2025-05-09T13:35:56.423" v="169" actId="20577"/>
        <pc:sldMkLst>
          <pc:docMk/>
          <pc:sldMk cId="0" sldId="257"/>
        </pc:sldMkLst>
        <pc:spChg chg="mod">
          <ac:chgData name="Abdalla, Damario" userId="S::da31@illinois.edu::140680f7-3cd4-47e2-a183-77e1529e6e4d" providerId="AD" clId="Web-{4CBF1B8E-C420-9AF6-898F-3D8F273327CE}" dt="2025-05-09T13:35:56.423" v="169" actId="20577"/>
          <ac:spMkLst>
            <pc:docMk/>
            <pc:sldMk cId="0" sldId="257"/>
            <ac:spMk id="12" creationId="{00000000-0000-0000-0000-000000000000}"/>
          </ac:spMkLst>
        </pc:spChg>
      </pc:sldChg>
      <pc:sldChg chg="modSp">
        <pc:chgData name="Abdalla, Damario" userId="S::da31@illinois.edu::140680f7-3cd4-47e2-a183-77e1529e6e4d" providerId="AD" clId="Web-{4CBF1B8E-C420-9AF6-898F-3D8F273327CE}" dt="2025-05-09T13:36:27.205" v="171" actId="20577"/>
        <pc:sldMkLst>
          <pc:docMk/>
          <pc:sldMk cId="3540311489" sldId="258"/>
        </pc:sldMkLst>
        <pc:spChg chg="mod">
          <ac:chgData name="Abdalla, Damario" userId="S::da31@illinois.edu::140680f7-3cd4-47e2-a183-77e1529e6e4d" providerId="AD" clId="Web-{4CBF1B8E-C420-9AF6-898F-3D8F273327CE}" dt="2025-05-09T13:36:27.205" v="171" actId="20577"/>
          <ac:spMkLst>
            <pc:docMk/>
            <pc:sldMk cId="3540311489" sldId="258"/>
            <ac:spMk id="5" creationId="{47D86913-2ABC-0540-FF0E-0EE2FE2C0FB5}"/>
          </ac:spMkLst>
        </pc:spChg>
      </pc:sldChg>
      <pc:sldChg chg="addSp delSp modSp">
        <pc:chgData name="Abdalla, Damario" userId="S::da31@illinois.edu::140680f7-3cd4-47e2-a183-77e1529e6e4d" providerId="AD" clId="Web-{4CBF1B8E-C420-9AF6-898F-3D8F273327CE}" dt="2025-05-09T04:05:33.391" v="157" actId="1076"/>
        <pc:sldMkLst>
          <pc:docMk/>
          <pc:sldMk cId="0" sldId="259"/>
        </pc:sldMkLst>
        <pc:spChg chg="mod">
          <ac:chgData name="Abdalla, Damario" userId="S::da31@illinois.edu::140680f7-3cd4-47e2-a183-77e1529e6e4d" providerId="AD" clId="Web-{4CBF1B8E-C420-9AF6-898F-3D8F273327CE}" dt="2025-05-09T04:05:33.391" v="157" actId="1076"/>
          <ac:spMkLst>
            <pc:docMk/>
            <pc:sldMk cId="0" sldId="259"/>
            <ac:spMk id="11" creationId="{00000000-0000-0000-0000-000000000000}"/>
          </ac:spMkLst>
        </pc:spChg>
        <pc:graphicFrameChg chg="add del mod">
          <ac:chgData name="Abdalla, Damario" userId="S::da31@illinois.edu::140680f7-3cd4-47e2-a183-77e1529e6e4d" providerId="AD" clId="Web-{4CBF1B8E-C420-9AF6-898F-3D8F273327CE}" dt="2025-05-09T03:57:16.999" v="2"/>
          <ac:graphicFrameMkLst>
            <pc:docMk/>
            <pc:sldMk cId="0" sldId="259"/>
            <ac:graphicFrameMk id="9" creationId="{F8498FA9-0F5B-4CDB-2346-DDC0AD5F8686}"/>
          </ac:graphicFrameMkLst>
        </pc:graphicFrameChg>
        <pc:graphicFrameChg chg="add mod modGraphic">
          <ac:chgData name="Abdalla, Damario" userId="S::da31@illinois.edu::140680f7-3cd4-47e2-a183-77e1529e6e4d" providerId="AD" clId="Web-{4CBF1B8E-C420-9AF6-898F-3D8F273327CE}" dt="2025-05-09T04:00:19.281" v="38" actId="1076"/>
          <ac:graphicFrameMkLst>
            <pc:docMk/>
            <pc:sldMk cId="0" sldId="259"/>
            <ac:graphicFrameMk id="12" creationId="{52FBCD79-C6F1-F4E7-7433-459FC225D116}"/>
          </ac:graphicFrameMkLst>
        </pc:graphicFrameChg>
        <pc:picChg chg="del">
          <ac:chgData name="Abdalla, Damario" userId="S::da31@illinois.edu::140680f7-3cd4-47e2-a183-77e1529e6e4d" providerId="AD" clId="Web-{4CBF1B8E-C420-9AF6-898F-3D8F273327CE}" dt="2025-05-09T03:57:28.968" v="3"/>
          <ac:picMkLst>
            <pc:docMk/>
            <pc:sldMk cId="0" sldId="259"/>
            <ac:picMk id="8" creationId="{00000000-0000-0000-0000-000000000000}"/>
          </ac:picMkLst>
        </pc:picChg>
      </pc:sldChg>
      <pc:sldChg chg="modSp">
        <pc:chgData name="Abdalla, Damario" userId="S::da31@illinois.edu::140680f7-3cd4-47e2-a183-77e1529e6e4d" providerId="AD" clId="Web-{4CBF1B8E-C420-9AF6-898F-3D8F273327CE}" dt="2025-05-09T13:39:59.300" v="227" actId="20577"/>
        <pc:sldMkLst>
          <pc:docMk/>
          <pc:sldMk cId="0" sldId="265"/>
        </pc:sldMkLst>
        <pc:spChg chg="mod">
          <ac:chgData name="Abdalla, Damario" userId="S::da31@illinois.edu::140680f7-3cd4-47e2-a183-77e1529e6e4d" providerId="AD" clId="Web-{4CBF1B8E-C420-9AF6-898F-3D8F273327CE}" dt="2025-05-09T13:39:59.300" v="227" actId="20577"/>
          <ac:spMkLst>
            <pc:docMk/>
            <pc:sldMk cId="0" sldId="265"/>
            <ac:spMk id="7" creationId="{00000000-0000-0000-0000-000000000000}"/>
          </ac:spMkLst>
        </pc:spChg>
      </pc:sldChg>
      <pc:sldChg chg="modSp">
        <pc:chgData name="Abdalla, Damario" userId="S::da31@illinois.edu::140680f7-3cd4-47e2-a183-77e1529e6e4d" providerId="AD" clId="Web-{4CBF1B8E-C420-9AF6-898F-3D8F273327CE}" dt="2025-05-09T13:37:58.283" v="208" actId="1076"/>
        <pc:sldMkLst>
          <pc:docMk/>
          <pc:sldMk cId="0" sldId="266"/>
        </pc:sldMkLst>
        <pc:spChg chg="mod">
          <ac:chgData name="Abdalla, Damario" userId="S::da31@illinois.edu::140680f7-3cd4-47e2-a183-77e1529e6e4d" providerId="AD" clId="Web-{4CBF1B8E-C420-9AF6-898F-3D8F273327CE}" dt="2025-05-09T13:37:58.283" v="208" actId="1076"/>
          <ac:spMkLst>
            <pc:docMk/>
            <pc:sldMk cId="0" sldId="266"/>
            <ac:spMk id="7" creationId="{00000000-0000-0000-0000-000000000000}"/>
          </ac:spMkLst>
        </pc:spChg>
      </pc:sldChg>
      <pc:sldChg chg="modSp">
        <pc:chgData name="Abdalla, Damario" userId="S::da31@illinois.edu::140680f7-3cd4-47e2-a183-77e1529e6e4d" providerId="AD" clId="Web-{4CBF1B8E-C420-9AF6-898F-3D8F273327CE}" dt="2025-05-09T13:40:47.941" v="229" actId="20577"/>
        <pc:sldMkLst>
          <pc:docMk/>
          <pc:sldMk cId="0" sldId="267"/>
        </pc:sldMkLst>
        <pc:spChg chg="mod">
          <ac:chgData name="Abdalla, Damario" userId="S::da31@illinois.edu::140680f7-3cd4-47e2-a183-77e1529e6e4d" providerId="AD" clId="Web-{4CBF1B8E-C420-9AF6-898F-3D8F273327CE}" dt="2025-05-09T13:40:47.941" v="229" actId="20577"/>
          <ac:spMkLst>
            <pc:docMk/>
            <pc:sldMk cId="0" sldId="267"/>
            <ac:spMk id="7" creationId="{00000000-0000-0000-0000-000000000000}"/>
          </ac:spMkLst>
        </pc:spChg>
      </pc:sldChg>
      <pc:sldChg chg="modSp">
        <pc:chgData name="Abdalla, Damario" userId="S::da31@illinois.edu::140680f7-3cd4-47e2-a183-77e1529e6e4d" providerId="AD" clId="Web-{4CBF1B8E-C420-9AF6-898F-3D8F273327CE}" dt="2025-05-09T13:41:11.144" v="233" actId="20577"/>
        <pc:sldMkLst>
          <pc:docMk/>
          <pc:sldMk cId="612416977" sldId="283"/>
        </pc:sldMkLst>
        <pc:spChg chg="mod">
          <ac:chgData name="Abdalla, Damario" userId="S::da31@illinois.edu::140680f7-3cd4-47e2-a183-77e1529e6e4d" providerId="AD" clId="Web-{4CBF1B8E-C420-9AF6-898F-3D8F273327CE}" dt="2025-05-09T13:41:11.144" v="233" actId="20577"/>
          <ac:spMkLst>
            <pc:docMk/>
            <pc:sldMk cId="612416977" sldId="283"/>
            <ac:spMk id="7" creationId="{E8DFA8BD-468A-1E6A-1C8A-010B4E775489}"/>
          </ac:spMkLst>
        </pc:spChg>
      </pc:sldChg>
    </pc:docChg>
  </pc:docChgLst>
  <pc:docChgLst>
    <pc:chgData name="Yuan, Haiyang" userId="S::hyuan17@illinois.edu::a589b6c5-ab90-4d1c-aa51-f7e204f7db33" providerId="AD" clId="Web-{55160DB7-CBE8-68B0-39B1-B8BC66C93445}"/>
    <pc:docChg chg="addSld delSld">
      <pc:chgData name="Yuan, Haiyang" userId="S::hyuan17@illinois.edu::a589b6c5-ab90-4d1c-aa51-f7e204f7db33" providerId="AD" clId="Web-{55160DB7-CBE8-68B0-39B1-B8BC66C93445}" dt="2025-05-01T23:32:50.505" v="1"/>
      <pc:docMkLst>
        <pc:docMk/>
      </pc:docMkLst>
      <pc:sldChg chg="add del">
        <pc:chgData name="Yuan, Haiyang" userId="S::hyuan17@illinois.edu::a589b6c5-ab90-4d1c-aa51-f7e204f7db33" providerId="AD" clId="Web-{55160DB7-CBE8-68B0-39B1-B8BC66C93445}" dt="2025-05-01T23:32:50.505" v="1"/>
        <pc:sldMkLst>
          <pc:docMk/>
          <pc:sldMk cId="612416977" sldId="283"/>
        </pc:sldMkLst>
      </pc:sldChg>
    </pc:docChg>
  </pc:docChgLst>
  <pc:docChgLst>
    <pc:chgData name="Abdalla, Damario" userId="S::da31@illinois.edu::140680f7-3cd4-47e2-a183-77e1529e6e4d" providerId="AD" clId="Web-{DDD893D0-542C-0C8D-8218-A285C7E06297}"/>
    <pc:docChg chg="modSld">
      <pc:chgData name="Abdalla, Damario" userId="S::da31@illinois.edu::140680f7-3cd4-47e2-a183-77e1529e6e4d" providerId="AD" clId="Web-{DDD893D0-542C-0C8D-8218-A285C7E06297}" dt="2025-05-06T17:57:28.527" v="4" actId="20577"/>
      <pc:docMkLst>
        <pc:docMk/>
      </pc:docMkLst>
      <pc:sldChg chg="modSp">
        <pc:chgData name="Abdalla, Damario" userId="S::da31@illinois.edu::140680f7-3cd4-47e2-a183-77e1529e6e4d" providerId="AD" clId="Web-{DDD893D0-542C-0C8D-8218-A285C7E06297}" dt="2025-05-06T17:57:28.527" v="4" actId="20577"/>
        <pc:sldMkLst>
          <pc:docMk/>
          <pc:sldMk cId="0" sldId="256"/>
        </pc:sldMkLst>
        <pc:spChg chg="mod">
          <ac:chgData name="Abdalla, Damario" userId="S::da31@illinois.edu::140680f7-3cd4-47e2-a183-77e1529e6e4d" providerId="AD" clId="Web-{DDD893D0-542C-0C8D-8218-A285C7E06297}" dt="2025-05-06T17:57:28.527" v="4" actId="20577"/>
          <ac:spMkLst>
            <pc:docMk/>
            <pc:sldMk cId="0" sldId="256"/>
            <ac:spMk id="8" creationId="{00000000-0000-0000-0000-000000000000}"/>
          </ac:spMkLst>
        </pc:spChg>
      </pc:sldChg>
    </pc:docChg>
  </pc:docChgLst>
  <pc:docChgLst>
    <pc:chgData name="Abdalla, Damario" userId="S::da31@illinois.edu::140680f7-3cd4-47e2-a183-77e1529e6e4d" providerId="AD" clId="Web-{4DE5C8E7-8CF8-7EB7-73A3-76AD4EA532A8}"/>
    <pc:docChg chg="modSld">
      <pc:chgData name="Abdalla, Damario" userId="S::da31@illinois.edu::140680f7-3cd4-47e2-a183-77e1529e6e4d" providerId="AD" clId="Web-{4DE5C8E7-8CF8-7EB7-73A3-76AD4EA532A8}" dt="2025-05-15T13:53:04.247" v="34" actId="20577"/>
      <pc:docMkLst>
        <pc:docMk/>
      </pc:docMkLst>
      <pc:sldChg chg="modSp">
        <pc:chgData name="Abdalla, Damario" userId="S::da31@illinois.edu::140680f7-3cd4-47e2-a183-77e1529e6e4d" providerId="AD" clId="Web-{4DE5C8E7-8CF8-7EB7-73A3-76AD4EA532A8}" dt="2025-05-15T13:53:04.247" v="34" actId="20577"/>
        <pc:sldMkLst>
          <pc:docMk/>
          <pc:sldMk cId="3540311489" sldId="258"/>
        </pc:sldMkLst>
        <pc:spChg chg="mod">
          <ac:chgData name="Abdalla, Damario" userId="S::da31@illinois.edu::140680f7-3cd4-47e2-a183-77e1529e6e4d" providerId="AD" clId="Web-{4DE5C8E7-8CF8-7EB7-73A3-76AD4EA532A8}" dt="2025-05-15T13:53:04.247" v="34" actId="20577"/>
          <ac:spMkLst>
            <pc:docMk/>
            <pc:sldMk cId="3540311489" sldId="258"/>
            <ac:spMk id="5" creationId="{47D86913-2ABC-0540-FF0E-0EE2FE2C0FB5}"/>
          </ac:spMkLst>
        </pc:spChg>
      </pc:sldChg>
      <pc:sldChg chg="delSp modSp">
        <pc:chgData name="Abdalla, Damario" userId="S::da31@illinois.edu::140680f7-3cd4-47e2-a183-77e1529e6e4d" providerId="AD" clId="Web-{4DE5C8E7-8CF8-7EB7-73A3-76AD4EA532A8}" dt="2025-05-15T13:51:20.994" v="8" actId="1076"/>
        <pc:sldMkLst>
          <pc:docMk/>
          <pc:sldMk cId="0" sldId="261"/>
        </pc:sldMkLst>
        <pc:picChg chg="mod">
          <ac:chgData name="Abdalla, Damario" userId="S::da31@illinois.edu::140680f7-3cd4-47e2-a183-77e1529e6e4d" providerId="AD" clId="Web-{4DE5C8E7-8CF8-7EB7-73A3-76AD4EA532A8}" dt="2025-05-15T13:51:20.994" v="8" actId="1076"/>
          <ac:picMkLst>
            <pc:docMk/>
            <pc:sldMk cId="0" sldId="261"/>
            <ac:picMk id="8" creationId="{00000000-0000-0000-0000-000000000000}"/>
          </ac:picMkLst>
        </pc:picChg>
        <pc:picChg chg="del">
          <ac:chgData name="Abdalla, Damario" userId="S::da31@illinois.edu::140680f7-3cd4-47e2-a183-77e1529e6e4d" providerId="AD" clId="Web-{4DE5C8E7-8CF8-7EB7-73A3-76AD4EA532A8}" dt="2025-05-15T13:51:14.416" v="6"/>
          <ac:picMkLst>
            <pc:docMk/>
            <pc:sldMk cId="0" sldId="261"/>
            <ac:picMk id="9" creationId="{00000000-0000-0000-0000-000000000000}"/>
          </ac:picMkLst>
        </pc:picChg>
      </pc:sldChg>
      <pc:sldChg chg="modSp">
        <pc:chgData name="Abdalla, Damario" userId="S::da31@illinois.edu::140680f7-3cd4-47e2-a183-77e1529e6e4d" providerId="AD" clId="Web-{4DE5C8E7-8CF8-7EB7-73A3-76AD4EA532A8}" dt="2025-05-15T13:52:17.996" v="21" actId="20577"/>
        <pc:sldMkLst>
          <pc:docMk/>
          <pc:sldMk cId="0" sldId="266"/>
        </pc:sldMkLst>
        <pc:spChg chg="mod">
          <ac:chgData name="Abdalla, Damario" userId="S::da31@illinois.edu::140680f7-3cd4-47e2-a183-77e1529e6e4d" providerId="AD" clId="Web-{4DE5C8E7-8CF8-7EB7-73A3-76AD4EA532A8}" dt="2025-05-15T13:52:17.996" v="21" actId="20577"/>
          <ac:spMkLst>
            <pc:docMk/>
            <pc:sldMk cId="0" sldId="266"/>
            <ac:spMk id="9" creationId="{00000000-0000-0000-0000-000000000000}"/>
          </ac:spMkLst>
        </pc:spChg>
      </pc:sldChg>
      <pc:sldChg chg="addSp delSp modSp">
        <pc:chgData name="Abdalla, Damario" userId="S::da31@illinois.edu::140680f7-3cd4-47e2-a183-77e1529e6e4d" providerId="AD" clId="Web-{4DE5C8E7-8CF8-7EB7-73A3-76AD4EA532A8}" dt="2025-05-15T13:47:52.706" v="5" actId="1076"/>
        <pc:sldMkLst>
          <pc:docMk/>
          <pc:sldMk cId="190024748" sldId="282"/>
        </pc:sldMkLst>
        <pc:spChg chg="mod">
          <ac:chgData name="Abdalla, Damario" userId="S::da31@illinois.edu::140680f7-3cd4-47e2-a183-77e1529e6e4d" providerId="AD" clId="Web-{4DE5C8E7-8CF8-7EB7-73A3-76AD4EA532A8}" dt="2025-05-15T13:47:23.034" v="2" actId="1076"/>
          <ac:spMkLst>
            <pc:docMk/>
            <pc:sldMk cId="190024748" sldId="282"/>
            <ac:spMk id="5" creationId="{6A087FF9-D8E1-46BC-3447-28CAE0837564}"/>
          </ac:spMkLst>
        </pc:spChg>
        <pc:picChg chg="del">
          <ac:chgData name="Abdalla, Damario" userId="S::da31@illinois.edu::140680f7-3cd4-47e2-a183-77e1529e6e4d" providerId="AD" clId="Web-{4DE5C8E7-8CF8-7EB7-73A3-76AD4EA532A8}" dt="2025-05-15T13:47:18.002" v="0"/>
          <ac:picMkLst>
            <pc:docMk/>
            <pc:sldMk cId="190024748" sldId="282"/>
            <ac:picMk id="6" creationId="{5C789DDD-A39F-712B-7787-D6A815DF869C}"/>
          </ac:picMkLst>
        </pc:picChg>
        <pc:picChg chg="add mod">
          <ac:chgData name="Abdalla, Damario" userId="S::da31@illinois.edu::140680f7-3cd4-47e2-a183-77e1529e6e4d" providerId="AD" clId="Web-{4DE5C8E7-8CF8-7EB7-73A3-76AD4EA532A8}" dt="2025-05-15T13:47:52.706" v="5" actId="1076"/>
          <ac:picMkLst>
            <pc:docMk/>
            <pc:sldMk cId="190024748" sldId="282"/>
            <ac:picMk id="8" creationId="{0940BD97-C58E-7F8D-B274-D06317C4E97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A75201-BA19-42F5-9E01-F9C88EB4E6E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F4CDF0A2-8E8D-4186-BF03-3D674119DCE1}">
      <dgm:prSet phldrT="[Text]"/>
      <dgm:spPr/>
      <dgm:t>
        <a:bodyPr/>
        <a:lstStyle/>
        <a:p>
          <a:r>
            <a:rPr lang="en-US" dirty="0"/>
            <a:t>Datamart Storage and Processing</a:t>
          </a:r>
        </a:p>
      </dgm:t>
    </dgm:pt>
    <dgm:pt modelId="{68B1DF3E-53E9-4F25-ACD2-670DF937A60E}" type="parTrans" cxnId="{3A7EC6A7-EF25-4D45-9324-069873BFE67E}">
      <dgm:prSet/>
      <dgm:spPr/>
      <dgm:t>
        <a:bodyPr/>
        <a:lstStyle/>
        <a:p>
          <a:endParaRPr lang="en-US"/>
        </a:p>
      </dgm:t>
    </dgm:pt>
    <dgm:pt modelId="{D293FFE8-F34D-4E18-9ACE-3E3959667C9B}" type="sibTrans" cxnId="{3A7EC6A7-EF25-4D45-9324-069873BFE67E}">
      <dgm:prSet/>
      <dgm:spPr/>
      <dgm:t>
        <a:bodyPr/>
        <a:lstStyle/>
        <a:p>
          <a:endParaRPr lang="en-US"/>
        </a:p>
      </dgm:t>
    </dgm:pt>
    <dgm:pt modelId="{7E6C92E0-EAC9-4A7B-BF70-516A1F07A668}">
      <dgm:prSet phldrT="[Text]"/>
      <dgm:spPr/>
      <dgm:t>
        <a:bodyPr/>
        <a:lstStyle/>
        <a:p>
          <a:r>
            <a:rPr lang="en-US" dirty="0"/>
            <a:t>Dashboard Visualization</a:t>
          </a:r>
        </a:p>
      </dgm:t>
    </dgm:pt>
    <dgm:pt modelId="{C42F621F-08C6-44BF-A6E4-CF35EAC54CE1}" type="parTrans" cxnId="{8892CFF1-D420-47A0-9FA9-70565FF11752}">
      <dgm:prSet/>
      <dgm:spPr/>
      <dgm:t>
        <a:bodyPr/>
        <a:lstStyle/>
        <a:p>
          <a:endParaRPr lang="en-US"/>
        </a:p>
      </dgm:t>
    </dgm:pt>
    <dgm:pt modelId="{C963B594-4A64-4EBD-AD1C-CE0A442FC503}" type="sibTrans" cxnId="{8892CFF1-D420-47A0-9FA9-70565FF11752}">
      <dgm:prSet/>
      <dgm:spPr/>
      <dgm:t>
        <a:bodyPr/>
        <a:lstStyle/>
        <a:p>
          <a:endParaRPr lang="en-US"/>
        </a:p>
      </dgm:t>
    </dgm:pt>
    <dgm:pt modelId="{324CECFC-5226-4DDD-B14B-B176D28C0A35}">
      <dgm:prSet phldrT="[Text]"/>
      <dgm:spPr/>
      <dgm:t>
        <a:bodyPr/>
        <a:lstStyle/>
        <a:p>
          <a:r>
            <a:rPr lang="en-US" dirty="0"/>
            <a:t>Insights Review and Feedback from Client</a:t>
          </a:r>
        </a:p>
      </dgm:t>
    </dgm:pt>
    <dgm:pt modelId="{D421167A-5E54-4A80-8538-9FF092614652}" type="parTrans" cxnId="{AA6C8F37-F992-4450-B3BB-6596B2E69712}">
      <dgm:prSet/>
      <dgm:spPr/>
      <dgm:t>
        <a:bodyPr/>
        <a:lstStyle/>
        <a:p>
          <a:endParaRPr lang="en-US"/>
        </a:p>
      </dgm:t>
    </dgm:pt>
    <dgm:pt modelId="{2F50ECB5-8B04-4A77-B7E1-06B96B92CBCA}" type="sibTrans" cxnId="{AA6C8F37-F992-4450-B3BB-6596B2E69712}">
      <dgm:prSet/>
      <dgm:spPr/>
      <dgm:t>
        <a:bodyPr/>
        <a:lstStyle/>
        <a:p>
          <a:endParaRPr lang="en-US"/>
        </a:p>
      </dgm:t>
    </dgm:pt>
    <dgm:pt modelId="{479FA102-DB50-4630-A27E-58E7202EF7D8}">
      <dgm:prSet phldrT="[Text]"/>
      <dgm:spPr/>
      <dgm:t>
        <a:bodyPr/>
        <a:lstStyle/>
        <a:p>
          <a:r>
            <a:rPr lang="en-US" dirty="0"/>
            <a:t>Client Uploads New Data</a:t>
          </a:r>
        </a:p>
      </dgm:t>
    </dgm:pt>
    <dgm:pt modelId="{58CA27D8-BE8A-4ACB-BD72-6DD90A02F0F2}" type="parTrans" cxnId="{1A3CA982-50CC-430E-B8FE-4E86DDD2C0CC}">
      <dgm:prSet/>
      <dgm:spPr/>
      <dgm:t>
        <a:bodyPr/>
        <a:lstStyle/>
        <a:p>
          <a:endParaRPr lang="en-US"/>
        </a:p>
      </dgm:t>
    </dgm:pt>
    <dgm:pt modelId="{9D291E07-319A-42B8-B76C-E046CA3B0C19}" type="sibTrans" cxnId="{1A3CA982-50CC-430E-B8FE-4E86DDD2C0CC}">
      <dgm:prSet/>
      <dgm:spPr/>
      <dgm:t>
        <a:bodyPr/>
        <a:lstStyle/>
        <a:p>
          <a:endParaRPr lang="en-US"/>
        </a:p>
      </dgm:t>
    </dgm:pt>
    <dgm:pt modelId="{6AC6A2E3-5CA5-40A8-A5BB-780D0B13BA2B}">
      <dgm:prSet phldrT="[Text]"/>
      <dgm:spPr/>
      <dgm:t>
        <a:bodyPr/>
        <a:lstStyle/>
        <a:p>
          <a:r>
            <a:rPr lang="en-US" dirty="0"/>
            <a:t>ETL from Data Lake to Datamart</a:t>
          </a:r>
        </a:p>
      </dgm:t>
    </dgm:pt>
    <dgm:pt modelId="{4582662C-C3B5-4472-8977-8D8CDC3FC202}" type="parTrans" cxnId="{497B0D82-CC8F-4334-A490-9EC4B9F78401}">
      <dgm:prSet/>
      <dgm:spPr/>
      <dgm:t>
        <a:bodyPr/>
        <a:lstStyle/>
        <a:p>
          <a:endParaRPr lang="en-US"/>
        </a:p>
      </dgm:t>
    </dgm:pt>
    <dgm:pt modelId="{E47A1FCE-3D93-4D56-BF47-7635DE310885}" type="sibTrans" cxnId="{497B0D82-CC8F-4334-A490-9EC4B9F78401}">
      <dgm:prSet/>
      <dgm:spPr/>
      <dgm:t>
        <a:bodyPr/>
        <a:lstStyle/>
        <a:p>
          <a:endParaRPr lang="en-US"/>
        </a:p>
      </dgm:t>
    </dgm:pt>
    <dgm:pt modelId="{5E1CC16E-9669-4ABC-9C5A-8F399BF1F0C9}" type="pres">
      <dgm:prSet presAssocID="{21A75201-BA19-42F5-9E01-F9C88EB4E6E4}" presName="cycle" presStyleCnt="0">
        <dgm:presLayoutVars>
          <dgm:dir/>
          <dgm:resizeHandles val="exact"/>
        </dgm:presLayoutVars>
      </dgm:prSet>
      <dgm:spPr/>
    </dgm:pt>
    <dgm:pt modelId="{65664609-40F8-4014-971E-72ED92C171A3}" type="pres">
      <dgm:prSet presAssocID="{F4CDF0A2-8E8D-4186-BF03-3D674119DCE1}" presName="node" presStyleLbl="node1" presStyleIdx="0" presStyleCnt="5">
        <dgm:presLayoutVars>
          <dgm:bulletEnabled val="1"/>
        </dgm:presLayoutVars>
      </dgm:prSet>
      <dgm:spPr/>
    </dgm:pt>
    <dgm:pt modelId="{9E294BAF-3F95-45FC-8E60-4DF413B5234B}" type="pres">
      <dgm:prSet presAssocID="{D293FFE8-F34D-4E18-9ACE-3E3959667C9B}" presName="sibTrans" presStyleLbl="sibTrans2D1" presStyleIdx="0" presStyleCnt="5"/>
      <dgm:spPr/>
    </dgm:pt>
    <dgm:pt modelId="{FFB5DAB0-474C-45AC-ACEA-63775DE2B673}" type="pres">
      <dgm:prSet presAssocID="{D293FFE8-F34D-4E18-9ACE-3E3959667C9B}" presName="connectorText" presStyleLbl="sibTrans2D1" presStyleIdx="0" presStyleCnt="5"/>
      <dgm:spPr/>
    </dgm:pt>
    <dgm:pt modelId="{D7946C35-8851-45C6-9882-72D14E22A645}" type="pres">
      <dgm:prSet presAssocID="{7E6C92E0-EAC9-4A7B-BF70-516A1F07A668}" presName="node" presStyleLbl="node1" presStyleIdx="1" presStyleCnt="5">
        <dgm:presLayoutVars>
          <dgm:bulletEnabled val="1"/>
        </dgm:presLayoutVars>
      </dgm:prSet>
      <dgm:spPr/>
    </dgm:pt>
    <dgm:pt modelId="{3C43B770-2509-4310-94FB-B787F97D6937}" type="pres">
      <dgm:prSet presAssocID="{C963B594-4A64-4EBD-AD1C-CE0A442FC503}" presName="sibTrans" presStyleLbl="sibTrans2D1" presStyleIdx="1" presStyleCnt="5"/>
      <dgm:spPr/>
    </dgm:pt>
    <dgm:pt modelId="{AFCD429E-868B-40DD-A96E-48C43C33E33C}" type="pres">
      <dgm:prSet presAssocID="{C963B594-4A64-4EBD-AD1C-CE0A442FC503}" presName="connectorText" presStyleLbl="sibTrans2D1" presStyleIdx="1" presStyleCnt="5"/>
      <dgm:spPr/>
    </dgm:pt>
    <dgm:pt modelId="{F860ABE5-BFE2-450E-B578-8786BABC6B17}" type="pres">
      <dgm:prSet presAssocID="{324CECFC-5226-4DDD-B14B-B176D28C0A35}" presName="node" presStyleLbl="node1" presStyleIdx="2" presStyleCnt="5">
        <dgm:presLayoutVars>
          <dgm:bulletEnabled val="1"/>
        </dgm:presLayoutVars>
      </dgm:prSet>
      <dgm:spPr/>
    </dgm:pt>
    <dgm:pt modelId="{94D07C57-CCA2-4B41-AC82-4AE9F5965030}" type="pres">
      <dgm:prSet presAssocID="{2F50ECB5-8B04-4A77-B7E1-06B96B92CBCA}" presName="sibTrans" presStyleLbl="sibTrans2D1" presStyleIdx="2" presStyleCnt="5"/>
      <dgm:spPr/>
    </dgm:pt>
    <dgm:pt modelId="{1BCBFD2C-88B4-412A-81EF-217FFB51D5E4}" type="pres">
      <dgm:prSet presAssocID="{2F50ECB5-8B04-4A77-B7E1-06B96B92CBCA}" presName="connectorText" presStyleLbl="sibTrans2D1" presStyleIdx="2" presStyleCnt="5"/>
      <dgm:spPr/>
    </dgm:pt>
    <dgm:pt modelId="{7E21B12A-9E81-4011-B1C1-9BC234F9BB3F}" type="pres">
      <dgm:prSet presAssocID="{479FA102-DB50-4630-A27E-58E7202EF7D8}" presName="node" presStyleLbl="node1" presStyleIdx="3" presStyleCnt="5">
        <dgm:presLayoutVars>
          <dgm:bulletEnabled val="1"/>
        </dgm:presLayoutVars>
      </dgm:prSet>
      <dgm:spPr/>
    </dgm:pt>
    <dgm:pt modelId="{4B4871CA-419A-4B53-8087-60D25A088D64}" type="pres">
      <dgm:prSet presAssocID="{9D291E07-319A-42B8-B76C-E046CA3B0C19}" presName="sibTrans" presStyleLbl="sibTrans2D1" presStyleIdx="3" presStyleCnt="5"/>
      <dgm:spPr/>
    </dgm:pt>
    <dgm:pt modelId="{C2793A89-074A-4EA4-A4C0-04C6A43F5015}" type="pres">
      <dgm:prSet presAssocID="{9D291E07-319A-42B8-B76C-E046CA3B0C19}" presName="connectorText" presStyleLbl="sibTrans2D1" presStyleIdx="3" presStyleCnt="5"/>
      <dgm:spPr/>
    </dgm:pt>
    <dgm:pt modelId="{6861DCCF-84E8-4E27-8B62-72F554F11F45}" type="pres">
      <dgm:prSet presAssocID="{6AC6A2E3-5CA5-40A8-A5BB-780D0B13BA2B}" presName="node" presStyleLbl="node1" presStyleIdx="4" presStyleCnt="5">
        <dgm:presLayoutVars>
          <dgm:bulletEnabled val="1"/>
        </dgm:presLayoutVars>
      </dgm:prSet>
      <dgm:spPr/>
    </dgm:pt>
    <dgm:pt modelId="{6727F1E7-6712-4D71-9105-FA599F6C8655}" type="pres">
      <dgm:prSet presAssocID="{E47A1FCE-3D93-4D56-BF47-7635DE310885}" presName="sibTrans" presStyleLbl="sibTrans2D1" presStyleIdx="4" presStyleCnt="5"/>
      <dgm:spPr/>
    </dgm:pt>
    <dgm:pt modelId="{7595E214-3168-4706-8FB0-D14E142D44D6}" type="pres">
      <dgm:prSet presAssocID="{E47A1FCE-3D93-4D56-BF47-7635DE310885}" presName="connectorText" presStyleLbl="sibTrans2D1" presStyleIdx="4" presStyleCnt="5"/>
      <dgm:spPr/>
    </dgm:pt>
  </dgm:ptLst>
  <dgm:cxnLst>
    <dgm:cxn modelId="{AA6C8F37-F992-4450-B3BB-6596B2E69712}" srcId="{21A75201-BA19-42F5-9E01-F9C88EB4E6E4}" destId="{324CECFC-5226-4DDD-B14B-B176D28C0A35}" srcOrd="2" destOrd="0" parTransId="{D421167A-5E54-4A80-8538-9FF092614652}" sibTransId="{2F50ECB5-8B04-4A77-B7E1-06B96B92CBCA}"/>
    <dgm:cxn modelId="{54118E5B-4DB2-44C2-91A9-33032F2AE42C}" type="presOf" srcId="{479FA102-DB50-4630-A27E-58E7202EF7D8}" destId="{7E21B12A-9E81-4011-B1C1-9BC234F9BB3F}" srcOrd="0" destOrd="0" presId="urn:microsoft.com/office/officeart/2005/8/layout/cycle2"/>
    <dgm:cxn modelId="{1BA9C56A-81F1-4D4D-B8E8-EB70B57E2DA7}" type="presOf" srcId="{6AC6A2E3-5CA5-40A8-A5BB-780D0B13BA2B}" destId="{6861DCCF-84E8-4E27-8B62-72F554F11F45}" srcOrd="0" destOrd="0" presId="urn:microsoft.com/office/officeart/2005/8/layout/cycle2"/>
    <dgm:cxn modelId="{5BE14074-4337-43F8-B1E4-C3A88234BF8B}" type="presOf" srcId="{F4CDF0A2-8E8D-4186-BF03-3D674119DCE1}" destId="{65664609-40F8-4014-971E-72ED92C171A3}" srcOrd="0" destOrd="0" presId="urn:microsoft.com/office/officeart/2005/8/layout/cycle2"/>
    <dgm:cxn modelId="{51F48355-38C5-4D60-8409-D8CDBE7BEE71}" type="presOf" srcId="{324CECFC-5226-4DDD-B14B-B176D28C0A35}" destId="{F860ABE5-BFE2-450E-B578-8786BABC6B17}" srcOrd="0" destOrd="0" presId="urn:microsoft.com/office/officeart/2005/8/layout/cycle2"/>
    <dgm:cxn modelId="{51752C7A-18B0-43E5-AE86-58337A05303F}" type="presOf" srcId="{9D291E07-319A-42B8-B76C-E046CA3B0C19}" destId="{C2793A89-074A-4EA4-A4C0-04C6A43F5015}" srcOrd="1" destOrd="0" presId="urn:microsoft.com/office/officeart/2005/8/layout/cycle2"/>
    <dgm:cxn modelId="{3CCC807B-6436-40A2-8239-9392929C1E17}" type="presOf" srcId="{7E6C92E0-EAC9-4A7B-BF70-516A1F07A668}" destId="{D7946C35-8851-45C6-9882-72D14E22A645}" srcOrd="0" destOrd="0" presId="urn:microsoft.com/office/officeart/2005/8/layout/cycle2"/>
    <dgm:cxn modelId="{497B0D82-CC8F-4334-A490-9EC4B9F78401}" srcId="{21A75201-BA19-42F5-9E01-F9C88EB4E6E4}" destId="{6AC6A2E3-5CA5-40A8-A5BB-780D0B13BA2B}" srcOrd="4" destOrd="0" parTransId="{4582662C-C3B5-4472-8977-8D8CDC3FC202}" sibTransId="{E47A1FCE-3D93-4D56-BF47-7635DE310885}"/>
    <dgm:cxn modelId="{1A3CA982-50CC-430E-B8FE-4E86DDD2C0CC}" srcId="{21A75201-BA19-42F5-9E01-F9C88EB4E6E4}" destId="{479FA102-DB50-4630-A27E-58E7202EF7D8}" srcOrd="3" destOrd="0" parTransId="{58CA27D8-BE8A-4ACB-BD72-6DD90A02F0F2}" sibTransId="{9D291E07-319A-42B8-B76C-E046CA3B0C19}"/>
    <dgm:cxn modelId="{8FF2C986-15C8-4FAD-8DF6-A9D1508B5F0B}" type="presOf" srcId="{9D291E07-319A-42B8-B76C-E046CA3B0C19}" destId="{4B4871CA-419A-4B53-8087-60D25A088D64}" srcOrd="0" destOrd="0" presId="urn:microsoft.com/office/officeart/2005/8/layout/cycle2"/>
    <dgm:cxn modelId="{DE2B7E87-819D-4628-B6B8-BEE6F2421F08}" type="presOf" srcId="{C963B594-4A64-4EBD-AD1C-CE0A442FC503}" destId="{AFCD429E-868B-40DD-A96E-48C43C33E33C}" srcOrd="1" destOrd="0" presId="urn:microsoft.com/office/officeart/2005/8/layout/cycle2"/>
    <dgm:cxn modelId="{F5247098-8CD5-4EDB-871B-3CC9B6D31380}" type="presOf" srcId="{E47A1FCE-3D93-4D56-BF47-7635DE310885}" destId="{7595E214-3168-4706-8FB0-D14E142D44D6}" srcOrd="1" destOrd="0" presId="urn:microsoft.com/office/officeart/2005/8/layout/cycle2"/>
    <dgm:cxn modelId="{941D289A-3C55-4074-B72B-72DB8DC9DA38}" type="presOf" srcId="{D293FFE8-F34D-4E18-9ACE-3E3959667C9B}" destId="{FFB5DAB0-474C-45AC-ACEA-63775DE2B673}" srcOrd="1" destOrd="0" presId="urn:microsoft.com/office/officeart/2005/8/layout/cycle2"/>
    <dgm:cxn modelId="{03ABCD9F-F51A-4453-A1C5-5359418B172F}" type="presOf" srcId="{C963B594-4A64-4EBD-AD1C-CE0A442FC503}" destId="{3C43B770-2509-4310-94FB-B787F97D6937}" srcOrd="0" destOrd="0" presId="urn:microsoft.com/office/officeart/2005/8/layout/cycle2"/>
    <dgm:cxn modelId="{6D8CE49F-7565-49F2-826D-8BB0698B5821}" type="presOf" srcId="{21A75201-BA19-42F5-9E01-F9C88EB4E6E4}" destId="{5E1CC16E-9669-4ABC-9C5A-8F399BF1F0C9}" srcOrd="0" destOrd="0" presId="urn:microsoft.com/office/officeart/2005/8/layout/cycle2"/>
    <dgm:cxn modelId="{3A7EC6A7-EF25-4D45-9324-069873BFE67E}" srcId="{21A75201-BA19-42F5-9E01-F9C88EB4E6E4}" destId="{F4CDF0A2-8E8D-4186-BF03-3D674119DCE1}" srcOrd="0" destOrd="0" parTransId="{68B1DF3E-53E9-4F25-ACD2-670DF937A60E}" sibTransId="{D293FFE8-F34D-4E18-9ACE-3E3959667C9B}"/>
    <dgm:cxn modelId="{28FAE0C4-65FF-4384-B377-9F71D13944BF}" type="presOf" srcId="{2F50ECB5-8B04-4A77-B7E1-06B96B92CBCA}" destId="{1BCBFD2C-88B4-412A-81EF-217FFB51D5E4}" srcOrd="1" destOrd="0" presId="urn:microsoft.com/office/officeart/2005/8/layout/cycle2"/>
    <dgm:cxn modelId="{7CBC74C8-028B-493B-82BE-867F57966015}" type="presOf" srcId="{D293FFE8-F34D-4E18-9ACE-3E3959667C9B}" destId="{9E294BAF-3F95-45FC-8E60-4DF413B5234B}" srcOrd="0" destOrd="0" presId="urn:microsoft.com/office/officeart/2005/8/layout/cycle2"/>
    <dgm:cxn modelId="{5A577FCE-7210-4B5C-86DE-EBCB2D079B46}" type="presOf" srcId="{E47A1FCE-3D93-4D56-BF47-7635DE310885}" destId="{6727F1E7-6712-4D71-9105-FA599F6C8655}" srcOrd="0" destOrd="0" presId="urn:microsoft.com/office/officeart/2005/8/layout/cycle2"/>
    <dgm:cxn modelId="{87D94ED1-1455-4F43-B782-A6C6C5789F05}" type="presOf" srcId="{2F50ECB5-8B04-4A77-B7E1-06B96B92CBCA}" destId="{94D07C57-CCA2-4B41-AC82-4AE9F5965030}" srcOrd="0" destOrd="0" presId="urn:microsoft.com/office/officeart/2005/8/layout/cycle2"/>
    <dgm:cxn modelId="{8892CFF1-D420-47A0-9FA9-70565FF11752}" srcId="{21A75201-BA19-42F5-9E01-F9C88EB4E6E4}" destId="{7E6C92E0-EAC9-4A7B-BF70-516A1F07A668}" srcOrd="1" destOrd="0" parTransId="{C42F621F-08C6-44BF-A6E4-CF35EAC54CE1}" sibTransId="{C963B594-4A64-4EBD-AD1C-CE0A442FC503}"/>
    <dgm:cxn modelId="{F48B6FD9-4F09-4174-9CB5-6E1127E54A69}" type="presParOf" srcId="{5E1CC16E-9669-4ABC-9C5A-8F399BF1F0C9}" destId="{65664609-40F8-4014-971E-72ED92C171A3}" srcOrd="0" destOrd="0" presId="urn:microsoft.com/office/officeart/2005/8/layout/cycle2"/>
    <dgm:cxn modelId="{128E1717-8672-4464-BF29-5D04F51E4654}" type="presParOf" srcId="{5E1CC16E-9669-4ABC-9C5A-8F399BF1F0C9}" destId="{9E294BAF-3F95-45FC-8E60-4DF413B5234B}" srcOrd="1" destOrd="0" presId="urn:microsoft.com/office/officeart/2005/8/layout/cycle2"/>
    <dgm:cxn modelId="{269B011A-6278-4539-B996-D1CA15EF5EF8}" type="presParOf" srcId="{9E294BAF-3F95-45FC-8E60-4DF413B5234B}" destId="{FFB5DAB0-474C-45AC-ACEA-63775DE2B673}" srcOrd="0" destOrd="0" presId="urn:microsoft.com/office/officeart/2005/8/layout/cycle2"/>
    <dgm:cxn modelId="{9B857DE3-9A38-4024-BD63-0DEE4BE1428D}" type="presParOf" srcId="{5E1CC16E-9669-4ABC-9C5A-8F399BF1F0C9}" destId="{D7946C35-8851-45C6-9882-72D14E22A645}" srcOrd="2" destOrd="0" presId="urn:microsoft.com/office/officeart/2005/8/layout/cycle2"/>
    <dgm:cxn modelId="{7784D905-26D8-416F-91E1-B8E5835930B1}" type="presParOf" srcId="{5E1CC16E-9669-4ABC-9C5A-8F399BF1F0C9}" destId="{3C43B770-2509-4310-94FB-B787F97D6937}" srcOrd="3" destOrd="0" presId="urn:microsoft.com/office/officeart/2005/8/layout/cycle2"/>
    <dgm:cxn modelId="{7C86CBF4-D9AE-4B84-828C-2A9FC737C9FD}" type="presParOf" srcId="{3C43B770-2509-4310-94FB-B787F97D6937}" destId="{AFCD429E-868B-40DD-A96E-48C43C33E33C}" srcOrd="0" destOrd="0" presId="urn:microsoft.com/office/officeart/2005/8/layout/cycle2"/>
    <dgm:cxn modelId="{1C6699C6-EFB7-45C7-98A5-42F968412A92}" type="presParOf" srcId="{5E1CC16E-9669-4ABC-9C5A-8F399BF1F0C9}" destId="{F860ABE5-BFE2-450E-B578-8786BABC6B17}" srcOrd="4" destOrd="0" presId="urn:microsoft.com/office/officeart/2005/8/layout/cycle2"/>
    <dgm:cxn modelId="{7D3EE2CE-A919-4192-B112-BE924EF02711}" type="presParOf" srcId="{5E1CC16E-9669-4ABC-9C5A-8F399BF1F0C9}" destId="{94D07C57-CCA2-4B41-AC82-4AE9F5965030}" srcOrd="5" destOrd="0" presId="urn:microsoft.com/office/officeart/2005/8/layout/cycle2"/>
    <dgm:cxn modelId="{3BEF3935-7A4F-4C94-B649-5294A17F0B35}" type="presParOf" srcId="{94D07C57-CCA2-4B41-AC82-4AE9F5965030}" destId="{1BCBFD2C-88B4-412A-81EF-217FFB51D5E4}" srcOrd="0" destOrd="0" presId="urn:microsoft.com/office/officeart/2005/8/layout/cycle2"/>
    <dgm:cxn modelId="{79632A95-2B97-4D4C-8A11-4A29A575C89E}" type="presParOf" srcId="{5E1CC16E-9669-4ABC-9C5A-8F399BF1F0C9}" destId="{7E21B12A-9E81-4011-B1C1-9BC234F9BB3F}" srcOrd="6" destOrd="0" presId="urn:microsoft.com/office/officeart/2005/8/layout/cycle2"/>
    <dgm:cxn modelId="{810FF337-E5E0-480A-8F79-C639F46B7FAE}" type="presParOf" srcId="{5E1CC16E-9669-4ABC-9C5A-8F399BF1F0C9}" destId="{4B4871CA-419A-4B53-8087-60D25A088D64}" srcOrd="7" destOrd="0" presId="urn:microsoft.com/office/officeart/2005/8/layout/cycle2"/>
    <dgm:cxn modelId="{168BA870-F055-4590-85D3-A4D2702F4887}" type="presParOf" srcId="{4B4871CA-419A-4B53-8087-60D25A088D64}" destId="{C2793A89-074A-4EA4-A4C0-04C6A43F5015}" srcOrd="0" destOrd="0" presId="urn:microsoft.com/office/officeart/2005/8/layout/cycle2"/>
    <dgm:cxn modelId="{586BC919-6895-4CE1-B4D6-229A0D3D6697}" type="presParOf" srcId="{5E1CC16E-9669-4ABC-9C5A-8F399BF1F0C9}" destId="{6861DCCF-84E8-4E27-8B62-72F554F11F45}" srcOrd="8" destOrd="0" presId="urn:microsoft.com/office/officeart/2005/8/layout/cycle2"/>
    <dgm:cxn modelId="{2A174C48-7BF6-4C14-B1A0-6DE4C08F513F}" type="presParOf" srcId="{5E1CC16E-9669-4ABC-9C5A-8F399BF1F0C9}" destId="{6727F1E7-6712-4D71-9105-FA599F6C8655}" srcOrd="9" destOrd="0" presId="urn:microsoft.com/office/officeart/2005/8/layout/cycle2"/>
    <dgm:cxn modelId="{44F0A06F-487C-42FB-86D0-5770816FF275}" type="presParOf" srcId="{6727F1E7-6712-4D71-9105-FA599F6C8655}" destId="{7595E214-3168-4706-8FB0-D14E142D44D6}"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64609-40F8-4014-971E-72ED92C171A3}">
      <dsp:nvSpPr>
        <dsp:cNvPr id="0" name=""/>
        <dsp:cNvSpPr/>
      </dsp:nvSpPr>
      <dsp:spPr>
        <a:xfrm>
          <a:off x="4869656" y="802"/>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Datamart Storage and Processing</a:t>
          </a:r>
        </a:p>
      </dsp:txBody>
      <dsp:txXfrm>
        <a:off x="5228844" y="359990"/>
        <a:ext cx="1734311" cy="1734311"/>
      </dsp:txXfrm>
    </dsp:sp>
    <dsp:sp modelId="{9E294BAF-3F95-45FC-8E60-4DF413B5234B}">
      <dsp:nvSpPr>
        <dsp:cNvPr id="0" name=""/>
        <dsp:cNvSpPr/>
      </dsp:nvSpPr>
      <dsp:spPr>
        <a:xfrm rot="2160000">
          <a:off x="7245351" y="1885953"/>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264092" y="1993831"/>
        <a:ext cx="457930" cy="496670"/>
      </dsp:txXfrm>
    </dsp:sp>
    <dsp:sp modelId="{D7946C35-8851-45C6-9882-72D14E22A645}">
      <dsp:nvSpPr>
        <dsp:cNvPr id="0" name=""/>
        <dsp:cNvSpPr/>
      </dsp:nvSpPr>
      <dsp:spPr>
        <a:xfrm>
          <a:off x="7852501" y="2167965"/>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Dashboard Visualization</a:t>
          </a:r>
        </a:p>
      </dsp:txBody>
      <dsp:txXfrm>
        <a:off x="8211689" y="2527153"/>
        <a:ext cx="1734311" cy="1734311"/>
      </dsp:txXfrm>
    </dsp:sp>
    <dsp:sp modelId="{3C43B770-2509-4310-94FB-B787F97D6937}">
      <dsp:nvSpPr>
        <dsp:cNvPr id="0" name=""/>
        <dsp:cNvSpPr/>
      </dsp:nvSpPr>
      <dsp:spPr>
        <a:xfrm rot="6480000">
          <a:off x="8187801" y="4716082"/>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8316252" y="4788313"/>
        <a:ext cx="457930" cy="496670"/>
      </dsp:txXfrm>
    </dsp:sp>
    <dsp:sp modelId="{F860ABE5-BFE2-450E-B578-8786BABC6B17}">
      <dsp:nvSpPr>
        <dsp:cNvPr id="0" name=""/>
        <dsp:cNvSpPr/>
      </dsp:nvSpPr>
      <dsp:spPr>
        <a:xfrm>
          <a:off x="6713155" y="5674510"/>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Insights Review and Feedback from Client</a:t>
          </a:r>
        </a:p>
      </dsp:txBody>
      <dsp:txXfrm>
        <a:off x="7072343" y="6033698"/>
        <a:ext cx="1734311" cy="1734311"/>
      </dsp:txXfrm>
    </dsp:sp>
    <dsp:sp modelId="{94D07C57-CCA2-4B41-AC82-4AE9F5965030}">
      <dsp:nvSpPr>
        <dsp:cNvPr id="0" name=""/>
        <dsp:cNvSpPr/>
      </dsp:nvSpPr>
      <dsp:spPr>
        <a:xfrm rot="10800000">
          <a:off x="5787422" y="6486963"/>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5983677" y="6652519"/>
        <a:ext cx="457930" cy="496670"/>
      </dsp:txXfrm>
    </dsp:sp>
    <dsp:sp modelId="{7E21B12A-9E81-4011-B1C1-9BC234F9BB3F}">
      <dsp:nvSpPr>
        <dsp:cNvPr id="0" name=""/>
        <dsp:cNvSpPr/>
      </dsp:nvSpPr>
      <dsp:spPr>
        <a:xfrm>
          <a:off x="3026156" y="5674510"/>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Client Uploads New Data</a:t>
          </a:r>
        </a:p>
      </dsp:txBody>
      <dsp:txXfrm>
        <a:off x="3385344" y="6033698"/>
        <a:ext cx="1734311" cy="1734311"/>
      </dsp:txXfrm>
    </dsp:sp>
    <dsp:sp modelId="{4B4871CA-419A-4B53-8087-60D25A088D64}">
      <dsp:nvSpPr>
        <dsp:cNvPr id="0" name=""/>
        <dsp:cNvSpPr/>
      </dsp:nvSpPr>
      <dsp:spPr>
        <a:xfrm rot="15120000">
          <a:off x="3361456" y="4751299"/>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489907" y="5010180"/>
        <a:ext cx="457930" cy="496670"/>
      </dsp:txXfrm>
    </dsp:sp>
    <dsp:sp modelId="{6861DCCF-84E8-4E27-8B62-72F554F11F45}">
      <dsp:nvSpPr>
        <dsp:cNvPr id="0" name=""/>
        <dsp:cNvSpPr/>
      </dsp:nvSpPr>
      <dsp:spPr>
        <a:xfrm>
          <a:off x="1886811" y="2167965"/>
          <a:ext cx="2452687" cy="2452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ETL from Data Lake to Datamart</a:t>
          </a:r>
        </a:p>
      </dsp:txBody>
      <dsp:txXfrm>
        <a:off x="2245999" y="2527153"/>
        <a:ext cx="1734311" cy="1734311"/>
      </dsp:txXfrm>
    </dsp:sp>
    <dsp:sp modelId="{6727F1E7-6712-4D71-9105-FA599F6C8655}">
      <dsp:nvSpPr>
        <dsp:cNvPr id="0" name=""/>
        <dsp:cNvSpPr/>
      </dsp:nvSpPr>
      <dsp:spPr>
        <a:xfrm rot="19440000">
          <a:off x="4262506" y="1907719"/>
          <a:ext cx="654185" cy="8277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281247" y="2130953"/>
        <a:ext cx="457930" cy="49667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a:t>2025/5/15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what we’ll cover today. We’ll start with an introduction to the company and our project scope. Then we’ll walk through the business problem and why it matters. After that, we’ll discuss our analytical methods, goals, and the customer segmentation approach we used. We’ll also showcase our Power BI dashboards, highlight key challenges we faced, and end with a look at future opportunities.</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764195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Calibri"/>
                <a:cs typeface="Calibri"/>
              </a:rPr>
              <a:t>For </a:t>
            </a:r>
            <a:r>
              <a:rPr lang="en-US" altLang="zh-CN" err="1">
                <a:ea typeface="Calibri"/>
                <a:cs typeface="Calibri"/>
              </a:rPr>
              <a:t>ouliers</a:t>
            </a:r>
            <a:r>
              <a:rPr lang="en-US" altLang="zh-CN">
                <a:ea typeface="Calibri"/>
                <a:cs typeface="Calibri"/>
              </a:rPr>
              <a:t>, we use</a:t>
            </a:r>
            <a:endParaRPr lang="zh-CN" altLang="en-US">
              <a:ea typeface="宋体" panose="02010600030101010101" pitchFamily="2" charset="-122"/>
              <a:cs typeface="Calibri"/>
            </a:endParaRPr>
          </a:p>
        </p:txBody>
      </p:sp>
      <p:sp>
        <p:nvSpPr>
          <p:cNvPr id="4" name="灯片编号占位符 3"/>
          <p:cNvSpPr>
            <a:spLocks noGrp="1"/>
          </p:cNvSpPr>
          <p:nvPr>
            <p:ph type="sldNum" sz="quarter" idx="5"/>
          </p:nvPr>
        </p:nvSpPr>
        <p:spPr/>
        <p:txBody>
          <a:bodyPr/>
          <a:lstStyle/>
          <a:p>
            <a:fld id="{A6837353-30EB-4A48-80EB-173D804AEFBD}" type="slidenum">
              <a:rPr lang="zh-CN" altLang="en-US"/>
              <a:t>11</a:t>
            </a:fld>
            <a:endParaRPr lang="zh-CN" altLang="en-US"/>
          </a:p>
        </p:txBody>
      </p:sp>
    </p:spTree>
    <p:extLst>
      <p:ext uri="{BB962C8B-B14F-4D97-AF65-F5344CB8AC3E}">
        <p14:creationId xmlns:p14="http://schemas.microsoft.com/office/powerpoint/2010/main" val="86391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second page of the dashboard compares performance across customer tiers, like Tier I, II, III, and Corporate. </a:t>
            </a:r>
          </a:p>
          <a:p>
            <a:pPr algn="l"/>
            <a:endParaRPr lang="en-US" b="0" i="0" u="none" strike="noStrike" dirty="0">
              <a:solidFill>
                <a:srgbClr val="000000"/>
              </a:solidFill>
              <a:effectLst/>
            </a:endParaRPr>
          </a:p>
          <a:p>
            <a:pPr algn="l"/>
            <a:r>
              <a:rPr lang="en-US" b="0" i="0" u="none" strike="noStrike" dirty="0">
                <a:solidFill>
                  <a:srgbClr val="000000"/>
                </a:solidFill>
                <a:effectLst/>
              </a:rPr>
              <a:t>It shows how shipment size and dock times vary, helping us benchmark efficiency by customer type.</a:t>
            </a:r>
          </a:p>
          <a:p>
            <a:pPr algn="l"/>
            <a:endParaRPr lang="en-US" b="0" i="0" u="none" strike="noStrike" dirty="0">
              <a:solidFill>
                <a:srgbClr val="000000"/>
              </a:solidFill>
              <a:effectLst/>
            </a:endParaRPr>
          </a:p>
          <a:p>
            <a:pPr algn="l"/>
            <a:r>
              <a:rPr lang="en-US" b="0" i="0" u="none" strike="noStrike" dirty="0">
                <a:solidFill>
                  <a:srgbClr val="000000"/>
                </a:solidFill>
                <a:effectLst/>
              </a:rPr>
              <a:t>We also highlight the top and bottom companies by shipment volume. </a:t>
            </a:r>
          </a:p>
          <a:p>
            <a:pPr algn="l"/>
            <a:endParaRPr lang="en-US" b="0" i="0" u="none" strike="noStrike" dirty="0">
              <a:solidFill>
                <a:srgbClr val="000000"/>
              </a:solidFill>
              <a:effectLst/>
            </a:endParaRPr>
          </a:p>
          <a:p>
            <a:pPr algn="l"/>
            <a:r>
              <a:rPr lang="en-US" b="0" i="0" u="none" strike="noStrike" dirty="0">
                <a:solidFill>
                  <a:srgbClr val="000000"/>
                </a:solidFill>
                <a:effectLst/>
              </a:rPr>
              <a:t>This helps identify key partners to prioritize any outliers that may need attention.</a:t>
            </a:r>
          </a:p>
          <a:p>
            <a:endParaRPr lang="en-US" dirty="0"/>
          </a:p>
        </p:txBody>
      </p:sp>
      <p:sp>
        <p:nvSpPr>
          <p:cNvPr id="4" name="Slide Number Placeholder 3"/>
          <p:cNvSpPr>
            <a:spLocks noGrp="1"/>
          </p:cNvSpPr>
          <p:nvPr>
            <p:ph type="sldNum" sz="quarter" idx="5"/>
          </p:nvPr>
        </p:nvSpPr>
        <p:spPr/>
        <p:txBody>
          <a:bodyPr/>
          <a:lstStyle/>
          <a:p>
            <a:fld id="{89B75D62-5EF3-F04D-89EF-5D2485663E37}" type="slidenum">
              <a:rPr lang="en-US"/>
              <a:t>18</a:t>
            </a:fld>
            <a:endParaRPr lang="en-US"/>
          </a:p>
        </p:txBody>
      </p:sp>
    </p:spTree>
    <p:extLst>
      <p:ext uri="{BB962C8B-B14F-4D97-AF65-F5344CB8AC3E}">
        <p14:creationId xmlns:p14="http://schemas.microsoft.com/office/powerpoint/2010/main" val="4027613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Here, we take a dive into detailed metrics for each customer</a:t>
            </a:r>
          </a:p>
          <a:p>
            <a:pPr algn="l"/>
            <a:endParaRPr lang="en-US" b="0" i="0" u="none" strike="noStrike" dirty="0">
              <a:solidFill>
                <a:srgbClr val="000000"/>
              </a:solidFill>
              <a:effectLst/>
            </a:endParaRPr>
          </a:p>
          <a:p>
            <a:pPr algn="l"/>
            <a:r>
              <a:rPr lang="en-US" b="0" i="0" u="none" strike="noStrike" dirty="0">
                <a:solidFill>
                  <a:srgbClr val="000000"/>
                </a:solidFill>
                <a:effectLst/>
              </a:rPr>
              <a:t>We focus on variables like dock time, case count, PO count, and more.</a:t>
            </a:r>
          </a:p>
          <a:p>
            <a:pPr algn="l"/>
            <a:endParaRPr lang="en-US" b="0" i="0" u="none" strike="noStrike" dirty="0">
              <a:solidFill>
                <a:srgbClr val="000000"/>
              </a:solidFill>
              <a:effectLst/>
            </a:endParaRPr>
          </a:p>
          <a:p>
            <a:pPr algn="l"/>
            <a:r>
              <a:rPr lang="en-US" b="0" i="0" u="none" strike="noStrike" dirty="0">
                <a:solidFill>
                  <a:srgbClr val="000000"/>
                </a:solidFill>
                <a:effectLst/>
              </a:rPr>
              <a:t>The client requested that we color code the data.</a:t>
            </a:r>
          </a:p>
          <a:p>
            <a:pPr algn="l"/>
            <a:endParaRPr lang="en-US" b="0" i="0" u="none" strike="noStrike" dirty="0">
              <a:solidFill>
                <a:srgbClr val="000000"/>
              </a:solidFill>
              <a:effectLst/>
            </a:endParaRPr>
          </a:p>
          <a:p>
            <a:pPr algn="l"/>
            <a:r>
              <a:rPr lang="en-US" b="0" i="0" u="none" strike="noStrike" dirty="0">
                <a:solidFill>
                  <a:srgbClr val="000000"/>
                </a:solidFill>
                <a:effectLst/>
              </a:rPr>
              <a:t>This view helps pinpoint inefficiencies and tailor strategies per partner, making our operations more efficient and our customer relationships stronger.”</a:t>
            </a:r>
          </a:p>
          <a:p>
            <a:endParaRPr lang="en-US" dirty="0"/>
          </a:p>
        </p:txBody>
      </p:sp>
      <p:sp>
        <p:nvSpPr>
          <p:cNvPr id="4" name="Slide Number Placeholder 3"/>
          <p:cNvSpPr>
            <a:spLocks noGrp="1"/>
          </p:cNvSpPr>
          <p:nvPr>
            <p:ph type="sldNum" sz="quarter" idx="5"/>
          </p:nvPr>
        </p:nvSpPr>
        <p:spPr/>
        <p:txBody>
          <a:bodyPr/>
          <a:lstStyle/>
          <a:p>
            <a:fld id="{89B75D62-5EF3-F04D-89EF-5D2485663E37}" type="slidenum">
              <a:rPr lang="en-US"/>
              <a:t>19</a:t>
            </a:fld>
            <a:endParaRPr lang="en-US"/>
          </a:p>
        </p:txBody>
      </p:sp>
    </p:spTree>
    <p:extLst>
      <p:ext uri="{BB962C8B-B14F-4D97-AF65-F5344CB8AC3E}">
        <p14:creationId xmlns:p14="http://schemas.microsoft.com/office/powerpoint/2010/main" val="4285847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6430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now, Dot Foods’ teams often struggle with scattered data sources and inconsistent customer segmentation. Sales reps rely on manual lookups, and there’s no single place to view performance metrics. Our dashboard aims to eliminate these inefficiencies by offering a unified view of key indicators such as dock time, purchase order volume, shipment frequency, and SKU diversity. Ultimately, this will help teams make quicker, smarter, and more strategic decisions..</a:t>
            </a:r>
          </a:p>
          <a:p>
            <a:endParaRPr lang="en-US" dirty="0">
              <a:ea typeface="Calibri"/>
              <a:cs typeface="Calibri"/>
            </a:endParaRPr>
          </a:p>
          <a:p>
            <a:r>
              <a:rPr lang="en" b="1"/>
              <a:t>Company Overview</a:t>
            </a:r>
            <a:endParaRPr lang="en" dirty="0"/>
          </a:p>
          <a:p>
            <a:r>
              <a:rPr lang="en"/>
              <a:t>Our project centers on </a:t>
            </a:r>
            <a:r>
              <a:rPr lang="en" b="1"/>
              <a:t>Dot Foods</a:t>
            </a:r>
            <a:r>
              <a:rPr lang="en"/>
              <a:t>, the largest food redistributor in North America. They serve as a bridge between manufacturers and foodservice distributors, enabling faster, more flexible deliveries across the U.S.</a:t>
            </a:r>
            <a:endParaRPr lang="en-US" dirty="0"/>
          </a:p>
          <a:p>
            <a:br>
              <a:rPr lang="en" dirty="0"/>
            </a:br>
            <a:endParaRPr lang="en" dirty="0"/>
          </a:p>
          <a:p>
            <a:r>
              <a:rPr lang="en" b="1"/>
              <a:t>Project Scope</a:t>
            </a:r>
            <a:endParaRPr lang="en" dirty="0"/>
          </a:p>
          <a:p>
            <a:r>
              <a:rPr lang="en"/>
              <a:t>We developed a </a:t>
            </a:r>
            <a:r>
              <a:rPr lang="en" b="1"/>
              <a:t>Power BI-based 360 customer and order performance dashboard</a:t>
            </a:r>
            <a:r>
              <a:rPr lang="en"/>
              <a:t>. The goal is to support Dot Foods’ sales and logistics teams with interactive, real-time insights on customer behavior and shipment efficiency.</a:t>
            </a:r>
            <a:endParaRPr lang="en-US" dirty="0"/>
          </a:p>
          <a:p>
            <a:br>
              <a:rPr lang="en" dirty="0"/>
            </a:br>
            <a:endParaRPr lang="en" dirty="0"/>
          </a:p>
          <a:p>
            <a:r>
              <a:rPr lang="en" b="1"/>
              <a:t>Why This Matters</a:t>
            </a:r>
            <a:endParaRPr lang="en" dirty="0"/>
          </a:p>
          <a:p>
            <a:r>
              <a:rPr lang="en" dirty="0"/>
              <a:t>Currently, sales reps face fragmented data sources, manual lookups, and inconsistent customer segmentation. Our dashboard solves this by delivering an integrated view of key metrics like dock time, PO count, shipment volume, and item diversity, enabling better decision-making, faster response times, and more strategic customer engagement.</a:t>
            </a:r>
            <a:endParaRPr lang="en-US" dirty="0"/>
          </a:p>
          <a:p>
            <a:pPr>
              <a:lnSpc>
                <a:spcPts val="2765"/>
              </a:lnSpc>
            </a:pPr>
            <a:endParaRPr lang="en-US" dirty="0"/>
          </a:p>
          <a:p>
            <a:pPr>
              <a:lnSpc>
                <a:spcPts val="2765"/>
              </a:lnSpc>
            </a:pP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62590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sales teams didn’t have a clear way to compare customer performance across tiers. Important insights like which accounts caused the longest dock delays or had the lowest order density were buried deep in raw data.</a:t>
            </a:r>
          </a:p>
          <a:p>
            <a:r>
              <a:rPr lang="en-US" dirty="0"/>
              <a:t>This lack of visibility had real consequences:</a:t>
            </a:r>
            <a:br>
              <a:rPr lang="en-US" dirty="0"/>
            </a:br>
            <a:r>
              <a:rPr lang="en-US" dirty="0"/>
              <a:t>Operations couldn’t flag high-friction accounts that slowed throughput,</a:t>
            </a:r>
            <a:br>
              <a:rPr lang="en-US" dirty="0"/>
            </a:br>
            <a:r>
              <a:rPr lang="en-US" dirty="0"/>
              <a:t>Sales struggled to distinguish top-performing clients from underperformers,</a:t>
            </a:r>
            <a:br>
              <a:rPr lang="en-US" dirty="0"/>
            </a:br>
            <a:r>
              <a:rPr lang="en-US" dirty="0"/>
              <a:t>and strategic decisions around resource allocation were made without hard data.</a:t>
            </a:r>
          </a:p>
          <a:p>
            <a:r>
              <a:rPr lang="en-US" dirty="0"/>
              <a:t>So, we built a performance benchmarking dashboard — a unified, visual tool that tracks key KPIs across customer segments. It empowers every team to see what’s working, where the friction lies, and how to act on it.</a:t>
            </a:r>
          </a:p>
          <a:p>
            <a:r>
              <a:rPr lang="en-US" dirty="0"/>
              <a:t>The result? Greater transparency, smarter decisions, and a direct line of sight into customer impact</a:t>
            </a:r>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41029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machine learning model for customer analysis</a:t>
            </a:r>
          </a:p>
          <a:p>
            <a:r>
              <a:rPr lang="en-US" altLang="zh-CN"/>
              <a:t>2. dynamic visualization tool using Power BI</a:t>
            </a: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K - means clustering to segment cutomer</a:t>
            </a:r>
          </a:p>
          <a:p>
            <a:r>
              <a:rPr lang="en-US" altLang="zh-CN"/>
              <a:t>2. dont have target variable. because we use unsupervised learning. we have 5 key features</a:t>
            </a:r>
          </a:p>
          <a:p>
            <a:r>
              <a:rPr lang="en-US" altLang="zh-CN"/>
              <a:t>3. clear visual separation/ business interpretability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consistency and performance tracking for customers</a:t>
            </a:r>
          </a:p>
          <a:p>
            <a:r>
              <a:rPr lang="en-US" altLang="zh-CN"/>
              <a:t>2. tier based and company level benchmarking to see the different group behaviors</a:t>
            </a:r>
          </a:p>
          <a:p>
            <a:r>
              <a:rPr lang="en-US" altLang="zh-CN"/>
              <a:t>3.we detect the bottlenecks using several factors</a:t>
            </a:r>
          </a:p>
          <a:p>
            <a:r>
              <a:rPr lang="en-US" altLang="zh-CN"/>
              <a:t>How?</a:t>
            </a:r>
          </a:p>
          <a:p>
            <a:r>
              <a:rPr lang="en-US" altLang="zh-CN"/>
              <a:t>1. identify different customer purchase behavior</a:t>
            </a:r>
          </a:p>
          <a:p>
            <a:r>
              <a:rPr lang="en-US" altLang="zh-CN"/>
              <a:t>2. sales team can do better source planning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B78B6-A875-9673-D3D4-6058F91231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CAC29B-092E-293C-5562-1A25FBAAA7C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C0C8736-7398-F690-D009-49B43B210CEA}"/>
              </a:ext>
            </a:extLst>
          </p:cNvPr>
          <p:cNvSpPr>
            <a:spLocks noGrp="1"/>
          </p:cNvSpPr>
          <p:nvPr>
            <p:ph type="body" idx="3"/>
          </p:nvPr>
        </p:nvSpPr>
        <p:spPr/>
        <p:txBody>
          <a:bodyPr/>
          <a:lstStyle/>
          <a:p>
            <a:r>
              <a:rPr lang="en-US" altLang="zh-CN"/>
              <a:t>1. consistency and performance tracking for customers</a:t>
            </a:r>
          </a:p>
          <a:p>
            <a:r>
              <a:rPr lang="en-US" altLang="zh-CN"/>
              <a:t>2. tier based and company level benchmarking to see the different group behaviors</a:t>
            </a:r>
          </a:p>
          <a:p>
            <a:r>
              <a:rPr lang="en-US" altLang="zh-CN"/>
              <a:t>3.we detect the bottlenecks using several factors</a:t>
            </a:r>
          </a:p>
          <a:p>
            <a:r>
              <a:rPr lang="en-US" altLang="zh-CN"/>
              <a:t>How?</a:t>
            </a:r>
          </a:p>
          <a:p>
            <a:r>
              <a:rPr lang="en-US" altLang="zh-CN"/>
              <a:t>1. identify different customer purchase behavior</a:t>
            </a:r>
          </a:p>
          <a:p>
            <a:r>
              <a:rPr lang="en-US" altLang="zh-CN"/>
              <a:t>2. sales team can do better source planning</a:t>
            </a:r>
          </a:p>
        </p:txBody>
      </p:sp>
    </p:spTree>
    <p:extLst>
      <p:ext uri="{BB962C8B-B14F-4D97-AF65-F5344CB8AC3E}">
        <p14:creationId xmlns:p14="http://schemas.microsoft.com/office/powerpoint/2010/main" val="218237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rPr>
              <a:t>We started with a large dataset containing around 92,000 records.</a:t>
            </a:r>
            <a:br>
              <a:rPr lang="en-US" altLang="zh-CN">
                <a:cs typeface="+mn-lt"/>
              </a:rPr>
            </a:br>
            <a:r>
              <a:rPr lang="en-US" altLang="zh-CN">
                <a:ea typeface="宋体"/>
              </a:rPr>
              <a:t>In the data preprocessing </a:t>
            </a:r>
            <a:r>
              <a:rPr lang="en-US" altLang="zh-CN" err="1">
                <a:ea typeface="宋体"/>
              </a:rPr>
              <a:t>phase,it’s</a:t>
            </a:r>
            <a:r>
              <a:rPr lang="en-US" altLang="zh-CN">
                <a:ea typeface="宋体"/>
              </a:rPr>
              <a:t> clear that variables like weight or time should never be negative or null. So we removed all records with missing and negative values in these fields.</a:t>
            </a:r>
            <a:endParaRPr lang="zh-CN">
              <a:ea typeface="宋体"/>
            </a:endParaRPr>
          </a:p>
          <a:p>
            <a:r>
              <a:rPr lang="en-US" altLang="zh-CN">
                <a:ea typeface="宋体"/>
              </a:rPr>
              <a:t>A key challenge was that after plotting the data, we discovered many features were highly skewed, and in some cases, contained outliers. This could seriously distort clustering results.</a:t>
            </a:r>
            <a:br>
              <a:rPr lang="en-US" altLang="zh-CN">
                <a:cs typeface="+mn-lt"/>
              </a:rPr>
            </a:br>
            <a:endParaRPr lang="en-US" altLang="zh-CN"/>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A6837353-30EB-4A48-80EB-173D804AEFBD}" type="slidenum">
              <a:rPr lang="zh-CN" altLang="en-US"/>
              <a:t>9</a:t>
            </a:fld>
            <a:endParaRPr lang="zh-CN" altLang="en-US"/>
          </a:p>
        </p:txBody>
      </p:sp>
    </p:spTree>
    <p:extLst>
      <p:ext uri="{BB962C8B-B14F-4D97-AF65-F5344CB8AC3E}">
        <p14:creationId xmlns:p14="http://schemas.microsoft.com/office/powerpoint/2010/main" val="85685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rPr>
              <a:t>To address this, for heavily skewed features such as "Cases per Line", "PO Count", and "Dock Time", we used log transformations.</a:t>
            </a:r>
            <a:endParaRPr lang="en-US" altLang="zh-CN">
              <a:ea typeface="宋体" panose="02010600030101010101" pitchFamily="2" charset="-122"/>
            </a:endParaRPr>
          </a:p>
          <a:p>
            <a:r>
              <a:rPr lang="en-US"/>
              <a:t>we selected five representative variables that captured the most meaningful operational differences across clients. These became the basis for our clustering analysis.</a:t>
            </a:r>
            <a:endParaRPr lang="en-US">
              <a:ea typeface="Calibri"/>
              <a:cs typeface="Calibri"/>
            </a:endParaRPr>
          </a:p>
          <a:p>
            <a:br>
              <a:rPr lang="en-US" altLang="zh-CN">
                <a:cs typeface="+mn-lt"/>
              </a:rPr>
            </a:br>
            <a:endParaRPr lang="en-US" altLang="zh-CN">
              <a:ea typeface="宋体"/>
              <a:cs typeface="Calibri"/>
            </a:endParaRPr>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A6837353-30EB-4A48-80EB-173D804AEFBD}" type="slidenum">
              <a:rPr lang="zh-CN" altLang="en-US"/>
              <a:t>10</a:t>
            </a:fld>
            <a:endParaRPr lang="zh-CN" altLang="en-US"/>
          </a:p>
        </p:txBody>
      </p:sp>
    </p:spTree>
    <p:extLst>
      <p:ext uri="{BB962C8B-B14F-4D97-AF65-F5344CB8AC3E}">
        <p14:creationId xmlns:p14="http://schemas.microsoft.com/office/powerpoint/2010/main" val="94179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7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7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7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svg"/><Relationship Id="rId7" Type="http://schemas.openxmlformats.org/officeDocument/2006/relationships/image" Target="../media/image30.sv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1.pn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32.sv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8.svg"/><Relationship Id="rId7" Type="http://schemas.openxmlformats.org/officeDocument/2006/relationships/diagramLayout" Target="../diagrams/layout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diagramData" Target="../diagrams/data1.xml"/><Relationship Id="rId5" Type="http://schemas.openxmlformats.org/officeDocument/2006/relationships/image" Target="../media/image1.png"/><Relationship Id="rId10" Type="http://schemas.microsoft.com/office/2007/relationships/diagramDrawing" Target="../diagrams/drawing1.xml"/><Relationship Id="rId4" Type="http://schemas.openxmlformats.org/officeDocument/2006/relationships/image" Target="../media/image9.png"/><Relationship Id="rId9" Type="http://schemas.openxmlformats.org/officeDocument/2006/relationships/diagramColors" Target="../diagrams/colors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36.jpg"/><Relationship Id="rId5" Type="http://schemas.openxmlformats.org/officeDocument/2006/relationships/image" Target="../media/image1.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4508595" y="2202962"/>
            <a:ext cx="18962671" cy="16189381"/>
          </a:xfrm>
          <a:custGeom>
            <a:avLst/>
            <a:gdLst/>
            <a:ahLst/>
            <a:cxnLst/>
            <a:rect l="l" t="t" r="r" b="b"/>
            <a:pathLst>
              <a:path w="18962671" h="16189381">
                <a:moveTo>
                  <a:pt x="0" y="0"/>
                </a:moveTo>
                <a:lnTo>
                  <a:pt x="18962671" y="0"/>
                </a:lnTo>
                <a:lnTo>
                  <a:pt x="18962671" y="16189380"/>
                </a:lnTo>
                <a:lnTo>
                  <a:pt x="0" y="1618938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836432" y="630030"/>
            <a:ext cx="12615137" cy="6532499"/>
            <a:chOff x="0" y="0"/>
            <a:chExt cx="1893788" cy="980661"/>
          </a:xfrm>
        </p:grpSpPr>
        <p:sp>
          <p:nvSpPr>
            <p:cNvPr id="4" name="Freeform 4"/>
            <p:cNvSpPr/>
            <p:nvPr/>
          </p:nvSpPr>
          <p:spPr>
            <a:xfrm>
              <a:off x="0" y="0"/>
              <a:ext cx="1893788" cy="980661"/>
            </a:xfrm>
            <a:custGeom>
              <a:avLst/>
              <a:gdLst/>
              <a:ahLst/>
              <a:cxnLst/>
              <a:rect l="l" t="t" r="r" b="b"/>
              <a:pathLst>
                <a:path w="1893788" h="980661">
                  <a:moveTo>
                    <a:pt x="0" y="0"/>
                  </a:moveTo>
                  <a:lnTo>
                    <a:pt x="1893788" y="0"/>
                  </a:lnTo>
                  <a:lnTo>
                    <a:pt x="1893788" y="980661"/>
                  </a:lnTo>
                  <a:lnTo>
                    <a:pt x="0" y="980661"/>
                  </a:lnTo>
                  <a:close/>
                </a:path>
              </a:pathLst>
            </a:custGeom>
            <a:solidFill>
              <a:srgbClr val="000000">
                <a:alpha val="0"/>
              </a:srgbClr>
            </a:solidFill>
            <a:ln w="38100" cap="sq">
              <a:solidFill>
                <a:srgbClr val="FEFFFF"/>
              </a:solidFill>
              <a:prstDash val="solid"/>
              <a:miter/>
            </a:ln>
          </p:spPr>
          <p:txBody>
            <a:bodyPr/>
            <a:lstStyle/>
            <a:p>
              <a:endParaRPr lang="en-US"/>
            </a:p>
          </p:txBody>
        </p:sp>
        <p:sp>
          <p:nvSpPr>
            <p:cNvPr id="5" name="TextBox 5"/>
            <p:cNvSpPr txBox="1"/>
            <p:nvPr/>
          </p:nvSpPr>
          <p:spPr>
            <a:xfrm>
              <a:off x="0" y="-19050"/>
              <a:ext cx="1893788" cy="99971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454076" y="-3121190"/>
            <a:ext cx="7084041" cy="6048000"/>
          </a:xfrm>
          <a:custGeom>
            <a:avLst/>
            <a:gdLst/>
            <a:ahLst/>
            <a:cxnLst/>
            <a:rect l="l" t="t" r="r" b="b"/>
            <a:pathLst>
              <a:path w="7084041" h="6048000">
                <a:moveTo>
                  <a:pt x="0" y="0"/>
                </a:moveTo>
                <a:lnTo>
                  <a:pt x="7084041" y="0"/>
                </a:lnTo>
                <a:lnTo>
                  <a:pt x="7084041" y="6048000"/>
                </a:lnTo>
                <a:lnTo>
                  <a:pt x="0" y="6048000"/>
                </a:lnTo>
                <a:lnTo>
                  <a:pt x="0" y="0"/>
                </a:lnTo>
                <a:close/>
              </a:path>
            </a:pathLst>
          </a:custGeom>
          <a:blipFill>
            <a:blip r:embed="rId2"/>
            <a:stretch>
              <a:fillRect/>
            </a:stretch>
          </a:blipFill>
        </p:spPr>
        <p:txBody>
          <a:bodyPr/>
          <a:lstStyle/>
          <a:p>
            <a:endParaRPr lang="en-US"/>
          </a:p>
        </p:txBody>
      </p:sp>
      <p:sp>
        <p:nvSpPr>
          <p:cNvPr id="7" name="Freeform 7"/>
          <p:cNvSpPr/>
          <p:nvPr/>
        </p:nvSpPr>
        <p:spPr>
          <a:xfrm>
            <a:off x="0" y="7349828"/>
            <a:ext cx="17941049" cy="2715186"/>
          </a:xfrm>
          <a:custGeom>
            <a:avLst/>
            <a:gdLst/>
            <a:ahLst/>
            <a:cxnLst/>
            <a:rect l="l" t="t" r="r" b="b"/>
            <a:pathLst>
              <a:path w="17941049" h="2715186">
                <a:moveTo>
                  <a:pt x="0" y="0"/>
                </a:moveTo>
                <a:lnTo>
                  <a:pt x="17941049" y="0"/>
                </a:lnTo>
                <a:lnTo>
                  <a:pt x="17941049" y="2715185"/>
                </a:lnTo>
                <a:lnTo>
                  <a:pt x="0" y="2715185"/>
                </a:lnTo>
                <a:lnTo>
                  <a:pt x="0" y="0"/>
                </a:lnTo>
                <a:close/>
              </a:path>
            </a:pathLst>
          </a:custGeom>
          <a:blipFill>
            <a:blip r:embed="rId3"/>
            <a:stretch>
              <a:fillRect t="-22333" b="-12297"/>
            </a:stretch>
          </a:blipFill>
        </p:spPr>
        <p:txBody>
          <a:bodyPr/>
          <a:lstStyle/>
          <a:p>
            <a:endParaRPr lang="en-US"/>
          </a:p>
        </p:txBody>
      </p:sp>
      <p:sp>
        <p:nvSpPr>
          <p:cNvPr id="8" name="TextBox 8"/>
          <p:cNvSpPr txBox="1"/>
          <p:nvPr/>
        </p:nvSpPr>
        <p:spPr>
          <a:xfrm>
            <a:off x="3190874" y="2957666"/>
            <a:ext cx="11906252" cy="4374083"/>
          </a:xfrm>
          <a:prstGeom prst="rect">
            <a:avLst/>
          </a:prstGeom>
        </p:spPr>
        <p:txBody>
          <a:bodyPr lIns="0" tIns="0" rIns="0" bIns="0" rtlCol="0" anchor="t">
            <a:spAutoFit/>
          </a:bodyPr>
          <a:lstStyle/>
          <a:p>
            <a:pPr algn="ctr">
              <a:lnSpc>
                <a:spcPts val="17632"/>
              </a:lnSpc>
              <a:spcBef>
                <a:spcPct val="0"/>
              </a:spcBef>
            </a:pPr>
            <a:r>
              <a:rPr lang="en-US" sz="12750" spc="-255" dirty="0">
                <a:solidFill>
                  <a:srgbClr val="FFFFFF"/>
                </a:solidFill>
                <a:latin typeface="Arsenal"/>
                <a:sym typeface="Arsenal"/>
              </a:rPr>
              <a:t>360 Sales Dashboard</a:t>
            </a:r>
            <a:endParaRPr lang="en-US" dirty="0"/>
          </a:p>
        </p:txBody>
      </p:sp>
      <p:sp>
        <p:nvSpPr>
          <p:cNvPr id="9" name="TextBox 9"/>
          <p:cNvSpPr txBox="1"/>
          <p:nvPr/>
        </p:nvSpPr>
        <p:spPr>
          <a:xfrm>
            <a:off x="3190874" y="1714198"/>
            <a:ext cx="11906252" cy="1384769"/>
          </a:xfrm>
          <a:prstGeom prst="rect">
            <a:avLst/>
          </a:prstGeom>
        </p:spPr>
        <p:txBody>
          <a:bodyPr lIns="0" tIns="0" rIns="0" bIns="0" rtlCol="0" anchor="t">
            <a:spAutoFit/>
          </a:bodyPr>
          <a:lstStyle/>
          <a:p>
            <a:pPr algn="ctr">
              <a:lnSpc>
                <a:spcPts val="11280"/>
              </a:lnSpc>
            </a:pPr>
            <a:r>
              <a:rPr lang="en-US" sz="8173">
                <a:solidFill>
                  <a:srgbClr val="FFFFFF"/>
                </a:solidFill>
                <a:latin typeface="League Spartan"/>
                <a:ea typeface="League Spartan"/>
                <a:cs typeface="League Spartan"/>
                <a:sym typeface="League Spartan"/>
              </a:rPr>
              <a:t>DOT FOODS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3792220" y="92710"/>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p:cNvSpPr txBox="1"/>
          <p:nvPr/>
        </p:nvSpPr>
        <p:spPr>
          <a:xfrm>
            <a:off x="12149455" y="3390900"/>
            <a:ext cx="5865194" cy="4585871"/>
          </a:xfrm>
          <a:prstGeom prst="rect">
            <a:avLst/>
          </a:prstGeom>
          <a:noFill/>
        </p:spPr>
        <p:txBody>
          <a:bodyPr wrap="square">
            <a:spAutoFit/>
          </a:bodyPr>
          <a:lstStyle/>
          <a:p>
            <a:pPr marL="457200" indent="-457200">
              <a:buFont typeface="Arial" panose="020B0604020202020204" pitchFamily="34" charset="0"/>
              <a:buChar char="•"/>
            </a:pPr>
            <a:r>
              <a:rPr lang="en-US" altLang="zh-CN" sz="3600" b="1" dirty="0">
                <a:solidFill>
                  <a:schemeClr val="bg1"/>
                </a:solidFill>
              </a:rPr>
              <a:t>Preprocessing:</a:t>
            </a:r>
            <a:r>
              <a:rPr lang="en-US" altLang="zh-CN" sz="2800" b="1" dirty="0">
                <a:solidFill>
                  <a:schemeClr val="bg1"/>
                </a:solidFill>
              </a:rPr>
              <a:t> </a:t>
            </a:r>
            <a:r>
              <a:rPr lang="en-US" altLang="zh-CN" sz="3200" dirty="0">
                <a:solidFill>
                  <a:schemeClr val="bg1"/>
                </a:solidFill>
              </a:rPr>
              <a:t>Outlier capping using IQR method across key numeric columns</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altLang="zh-CN" sz="3200" b="1" dirty="0">
                <a:solidFill>
                  <a:schemeClr val="bg1"/>
                </a:solidFill>
              </a:rPr>
              <a:t>Applied log transformation to skewed features: </a:t>
            </a:r>
            <a:r>
              <a:rPr lang="en-US" altLang="zh-CN" sz="3200" dirty="0">
                <a:solidFill>
                  <a:schemeClr val="bg1"/>
                </a:solidFill>
              </a:rPr>
              <a:t>Cases/Line, PO Count, Dock Time</a:t>
            </a:r>
          </a:p>
          <a:p>
            <a:endParaRPr lang="en-US" altLang="zh-CN" sz="3200" dirty="0">
              <a:solidFill>
                <a:schemeClr val="bg1"/>
              </a:solidFill>
            </a:endParaRPr>
          </a:p>
        </p:txBody>
      </p:sp>
      <p:pic>
        <p:nvPicPr>
          <p:cNvPr id="10" name="图片 9"/>
          <p:cNvPicPr>
            <a:picLocks noChangeAspect="1"/>
          </p:cNvPicPr>
          <p:nvPr/>
        </p:nvPicPr>
        <p:blipFill>
          <a:blip r:embed="rId7"/>
          <a:stretch>
            <a:fillRect/>
          </a:stretch>
        </p:blipFill>
        <p:spPr>
          <a:xfrm>
            <a:off x="273351" y="1356188"/>
            <a:ext cx="11672940" cy="87488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36F55565-B0F5-3109-1468-750E7F75F2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CDB6B6-764F-59F2-95ED-914B45C10B4B}"/>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D4331AE5-2D3A-8372-4548-4FF42A8B9B2D}"/>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a:extLst>
              <a:ext uri="{FF2B5EF4-FFF2-40B4-BE49-F238E27FC236}">
                <a16:creationId xmlns:a16="http://schemas.microsoft.com/office/drawing/2014/main" id="{1A04729B-A4C3-C952-017D-882F9598A1A7}"/>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A087FF9-D8E1-46BC-3447-28CAE0837564}"/>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a:extLst>
              <a:ext uri="{FF2B5EF4-FFF2-40B4-BE49-F238E27FC236}">
                <a16:creationId xmlns:a16="http://schemas.microsoft.com/office/drawing/2014/main" id="{4565A0B8-BBB8-8C32-9C59-808980FAE425}"/>
              </a:ext>
            </a:extLst>
          </p:cNvPr>
          <p:cNvSpPr txBox="1"/>
          <p:nvPr/>
        </p:nvSpPr>
        <p:spPr>
          <a:xfrm>
            <a:off x="3593781" y="337514"/>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a:extLst>
              <a:ext uri="{FF2B5EF4-FFF2-40B4-BE49-F238E27FC236}">
                <a16:creationId xmlns:a16="http://schemas.microsoft.com/office/drawing/2014/main" id="{2FB03067-F08E-A5CE-66B7-A24BD33CA604}"/>
              </a:ext>
            </a:extLst>
          </p:cNvPr>
          <p:cNvSpPr txBox="1"/>
          <p:nvPr/>
        </p:nvSpPr>
        <p:spPr>
          <a:xfrm>
            <a:off x="2514600" y="7937530"/>
            <a:ext cx="12573000" cy="1077218"/>
          </a:xfrm>
          <a:prstGeom prst="rect">
            <a:avLst/>
          </a:prstGeom>
          <a:noFill/>
        </p:spPr>
        <p:txBody>
          <a:bodyPr wrap="square">
            <a:spAutoFit/>
          </a:bodyPr>
          <a:lstStyle/>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sz="3200" dirty="0">
                <a:solidFill>
                  <a:schemeClr val="bg1"/>
                </a:solidFill>
              </a:rPr>
              <a:t>Focus on 5 most representitive variables to do further cluser analysis</a:t>
            </a:r>
          </a:p>
        </p:txBody>
      </p:sp>
      <p:pic>
        <p:nvPicPr>
          <p:cNvPr id="8" name="Picture 7" descr="A chart with different colored squares&#10;&#10;AI-generated content may be incorrect.">
            <a:extLst>
              <a:ext uri="{FF2B5EF4-FFF2-40B4-BE49-F238E27FC236}">
                <a16:creationId xmlns:a16="http://schemas.microsoft.com/office/drawing/2014/main" id="{0940BD97-C58E-7F8D-B274-D06317C4E97B}"/>
              </a:ext>
            </a:extLst>
          </p:cNvPr>
          <p:cNvPicPr>
            <a:picLocks noChangeAspect="1"/>
          </p:cNvPicPr>
          <p:nvPr/>
        </p:nvPicPr>
        <p:blipFill>
          <a:blip r:embed="rId7"/>
          <a:stretch>
            <a:fillRect/>
          </a:stretch>
        </p:blipFill>
        <p:spPr>
          <a:xfrm>
            <a:off x="5087140" y="1649186"/>
            <a:ext cx="7427921" cy="6629400"/>
          </a:xfrm>
          <a:prstGeom prst="rect">
            <a:avLst/>
          </a:prstGeom>
        </p:spPr>
      </p:pic>
    </p:spTree>
    <p:extLst>
      <p:ext uri="{BB962C8B-B14F-4D97-AF65-F5344CB8AC3E}">
        <p14:creationId xmlns:p14="http://schemas.microsoft.com/office/powerpoint/2010/main" val="19002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3792220" y="92710"/>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p:cNvSpPr txBox="1"/>
          <p:nvPr/>
        </p:nvSpPr>
        <p:spPr>
          <a:xfrm>
            <a:off x="12039600" y="2148661"/>
            <a:ext cx="6248400" cy="7109639"/>
          </a:xfrm>
          <a:prstGeom prst="rect">
            <a:avLst/>
          </a:prstGeom>
          <a:noFill/>
        </p:spPr>
        <p:txBody>
          <a:bodyPr wrap="square">
            <a:spAutoFit/>
          </a:bodyPr>
          <a:lstStyle/>
          <a:p>
            <a:pPr marL="457200" indent="-457200">
              <a:buFont typeface="Arial" panose="020B0604020202020204" pitchFamily="34" charset="0"/>
              <a:buChar char="•"/>
            </a:pPr>
            <a:r>
              <a:rPr lang="en-US" altLang="zh-CN" sz="3600" b="1" dirty="0">
                <a:solidFill>
                  <a:schemeClr val="bg1"/>
                </a:solidFill>
              </a:rPr>
              <a:t>Cluster:</a:t>
            </a:r>
            <a:r>
              <a:rPr lang="en-US" altLang="zh-CN" sz="2800" b="1" dirty="0">
                <a:solidFill>
                  <a:schemeClr val="bg1"/>
                </a:solidFill>
              </a:rPr>
              <a:t> </a:t>
            </a:r>
            <a:r>
              <a:rPr lang="en-US" altLang="zh-CN" sz="3200" dirty="0">
                <a:solidFill>
                  <a:schemeClr val="bg1"/>
                </a:solidFill>
              </a:rPr>
              <a:t>KMeans algorithm to segment the dataset based on five key features.</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altLang="zh-CN" sz="3200" b="1" dirty="0">
                <a:solidFill>
                  <a:schemeClr val="bg1"/>
                </a:solidFill>
              </a:rPr>
              <a:t>4 clusters</a:t>
            </a:r>
            <a:r>
              <a:rPr lang="en-US" altLang="zh-CN" sz="3200" dirty="0">
                <a:solidFill>
                  <a:schemeClr val="bg1"/>
                </a:solidFill>
              </a:rPr>
              <a:t> are clearly separated, forming well-defined and interpretable groups.</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sz="3600" b="1" dirty="0">
                <a:solidFill>
                  <a:schemeClr val="bg1"/>
                </a:solidFill>
              </a:rPr>
              <a:t>PCA factors:</a:t>
            </a:r>
            <a:r>
              <a:rPr lang="en-US" altLang="zh-CN" sz="3200" dirty="0">
                <a:solidFill>
                  <a:schemeClr val="bg1"/>
                </a:solidFill>
              </a:rPr>
              <a:t> The factor loading matrix for the first two principal components (PC1 and PC2), with red and green used to highlight strong negative or positive contributions</a:t>
            </a:r>
          </a:p>
        </p:txBody>
      </p:sp>
      <p:pic>
        <p:nvPicPr>
          <p:cNvPr id="8" name="图片 7"/>
          <p:cNvPicPr>
            <a:picLocks noChangeAspect="1"/>
          </p:cNvPicPr>
          <p:nvPr/>
        </p:nvPicPr>
        <p:blipFill>
          <a:blip r:embed="rId6"/>
          <a:stretch>
            <a:fillRect/>
          </a:stretch>
        </p:blipFill>
        <p:spPr>
          <a:xfrm>
            <a:off x="1458686" y="1792514"/>
            <a:ext cx="9319168" cy="78141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3792220" y="92710"/>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p:cNvSpPr txBox="1"/>
          <p:nvPr/>
        </p:nvSpPr>
        <p:spPr>
          <a:xfrm>
            <a:off x="10581472" y="1833792"/>
            <a:ext cx="7584440" cy="7336790"/>
          </a:xfrm>
          <a:prstGeom prst="rect">
            <a:avLst/>
          </a:prstGeom>
          <a:noFill/>
        </p:spPr>
        <p:txBody>
          <a:bodyPr wrap="square">
            <a:noAutofit/>
          </a:bodyPr>
          <a:lstStyle/>
          <a:p>
            <a:pPr marL="457200" indent="-457200">
              <a:buFont typeface="Arial" panose="020B0604020202020204" pitchFamily="34" charset="0"/>
              <a:buChar char="•"/>
            </a:pPr>
            <a:r>
              <a:rPr lang="en-US" altLang="zh-CN" sz="3600" b="1" dirty="0">
                <a:solidFill>
                  <a:schemeClr val="bg1"/>
                </a:solidFill>
              </a:rPr>
              <a:t>Cluster 0:</a:t>
            </a:r>
            <a:r>
              <a:rPr lang="en-US" altLang="zh-CN" sz="3600" dirty="0">
                <a:solidFill>
                  <a:schemeClr val="bg1"/>
                </a:solidFill>
              </a:rPr>
              <a:t> </a:t>
            </a:r>
            <a:r>
              <a:rPr lang="en-US" altLang="zh-CN" sz="3200" dirty="0">
                <a:solidFill>
                  <a:schemeClr val="bg1"/>
                </a:solidFill>
              </a:rPr>
              <a:t>Small-to-Medium Volume Clients with Fast Loading and Large Single Orders</a:t>
            </a:r>
          </a:p>
          <a:p>
            <a:pPr marL="457200" indent="-457200">
              <a:buFont typeface="Arial" panose="020B0604020202020204" pitchFamily="34" charset="0"/>
              <a:buChar char="•"/>
            </a:pPr>
            <a:endParaRPr lang="en-US" altLang="zh-CN" sz="3200" b="1" dirty="0">
              <a:solidFill>
                <a:schemeClr val="bg1"/>
              </a:solidFill>
            </a:endParaRPr>
          </a:p>
          <a:p>
            <a:pPr marL="457200" indent="-457200">
              <a:buFont typeface="Arial" panose="020B0604020202020204" pitchFamily="34" charset="0"/>
              <a:buChar char="•"/>
            </a:pPr>
            <a:r>
              <a:rPr lang="en-US" altLang="zh-CN" sz="3600" b="1" dirty="0">
                <a:solidFill>
                  <a:schemeClr val="bg1"/>
                </a:solidFill>
              </a:rPr>
              <a:t>Cluster 1:</a:t>
            </a:r>
            <a:r>
              <a:rPr lang="en-US" altLang="zh-CN" sz="3200" dirty="0">
                <a:solidFill>
                  <a:schemeClr val="bg1"/>
                </a:solidFill>
              </a:rPr>
              <a:t> Medium-to-High Volume Clients with Stable Orders and Moderate Vehicle Distribution</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altLang="zh-CN" sz="3600" b="1" dirty="0">
                <a:solidFill>
                  <a:schemeClr val="bg1"/>
                </a:solidFill>
              </a:rPr>
              <a:t>Cluster 2: </a:t>
            </a:r>
            <a:r>
              <a:rPr lang="en-US" altLang="zh-CN" sz="3200" dirty="0">
                <a:solidFill>
                  <a:schemeClr val="bg1"/>
                </a:solidFill>
              </a:rPr>
              <a:t>Low-Volume, Infrequent Clients with Small Orders and Fast Turnaround</a:t>
            </a:r>
          </a:p>
          <a:p>
            <a:pPr marL="457200" indent="-457200">
              <a:buFont typeface="Arial" panose="020B0604020202020204" pitchFamily="34" charset="0"/>
              <a:buChar char="•"/>
            </a:pPr>
            <a:endParaRPr lang="en-US" altLang="zh-CN" sz="3200" dirty="0">
              <a:solidFill>
                <a:schemeClr val="bg1"/>
              </a:solidFill>
            </a:endParaRPr>
          </a:p>
          <a:p>
            <a:pPr marL="457200" indent="-457200">
              <a:buFont typeface="Arial" panose="020B0604020202020204" pitchFamily="34" charset="0"/>
              <a:buChar char="•"/>
            </a:pPr>
            <a:r>
              <a:rPr lang="en-US" altLang="zh-CN" sz="3600" b="1" dirty="0">
                <a:solidFill>
                  <a:schemeClr val="bg1"/>
                </a:solidFill>
              </a:rPr>
              <a:t>Cluster 3:</a:t>
            </a:r>
            <a:r>
              <a:rPr lang="en-US" altLang="zh-CN" sz="3200" dirty="0">
                <a:solidFill>
                  <a:schemeClr val="bg1"/>
                </a:solidFill>
              </a:rPr>
              <a:t> Strategic Clients with Extremely High Volume, High Order Frequency, and Complex Loading</a:t>
            </a:r>
          </a:p>
          <a:p>
            <a:pPr indent="0">
              <a:buFont typeface="Arial" panose="020B0604020202020204" pitchFamily="34" charset="0"/>
              <a:buNone/>
            </a:pPr>
            <a:endParaRPr lang="en-US" altLang="zh-CN" sz="3200" dirty="0">
              <a:solidFill>
                <a:schemeClr val="bg1"/>
              </a:solidFill>
            </a:endParaRPr>
          </a:p>
        </p:txBody>
      </p:sp>
      <p:pic>
        <p:nvPicPr>
          <p:cNvPr id="6" name="图片 5"/>
          <p:cNvPicPr>
            <a:picLocks noChangeAspect="1"/>
          </p:cNvPicPr>
          <p:nvPr/>
        </p:nvPicPr>
        <p:blipFill>
          <a:blip r:embed="rId6"/>
          <a:stretch>
            <a:fillRect/>
          </a:stretch>
        </p:blipFill>
        <p:spPr>
          <a:xfrm>
            <a:off x="122088" y="3924300"/>
            <a:ext cx="2601595" cy="2657475"/>
          </a:xfrm>
          <a:prstGeom prst="rect">
            <a:avLst/>
          </a:prstGeom>
        </p:spPr>
      </p:pic>
      <p:pic>
        <p:nvPicPr>
          <p:cNvPr id="10" name="图片 9"/>
          <p:cNvPicPr>
            <a:picLocks noChangeAspect="1"/>
          </p:cNvPicPr>
          <p:nvPr/>
        </p:nvPicPr>
        <p:blipFill>
          <a:blip r:embed="rId7"/>
          <a:stretch>
            <a:fillRect/>
          </a:stretch>
        </p:blipFill>
        <p:spPr>
          <a:xfrm>
            <a:off x="2723683" y="1519236"/>
            <a:ext cx="7864068" cy="78914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89D45C95-1F41-F81A-C81C-DE27301075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230214-8AC0-B912-587B-7BDAB0119CBA}"/>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AE479B1-7780-1818-9125-3A0CADBAF7F9}"/>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62C936C2-7FD7-25C4-10F7-8C6D19F31134}"/>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5AE93F4-C9A9-4365-BDA6-B4FF47349EED}"/>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7EF229D7-39B9-AB3D-1C23-47122C23A3D7}"/>
              </a:ext>
            </a:extLst>
          </p:cNvPr>
          <p:cNvSpPr txBox="1"/>
          <p:nvPr/>
        </p:nvSpPr>
        <p:spPr>
          <a:xfrm>
            <a:off x="3552493" y="184101"/>
            <a:ext cx="111564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DASHBOARD-OVERVIEW </a:t>
            </a:r>
          </a:p>
        </p:txBody>
      </p:sp>
      <p:sp>
        <p:nvSpPr>
          <p:cNvPr id="8" name="TextBox 7">
            <a:extLst>
              <a:ext uri="{FF2B5EF4-FFF2-40B4-BE49-F238E27FC236}">
                <a16:creationId xmlns:a16="http://schemas.microsoft.com/office/drawing/2014/main" id="{53460074-2266-6635-7270-D8FAE429C3BB}"/>
              </a:ext>
            </a:extLst>
          </p:cNvPr>
          <p:cNvSpPr txBox="1"/>
          <p:nvPr/>
        </p:nvSpPr>
        <p:spPr>
          <a:xfrm>
            <a:off x="408250" y="1802009"/>
            <a:ext cx="16016909" cy="8389476"/>
          </a:xfrm>
          <a:prstGeom prst="rect">
            <a:avLst/>
          </a:prstGeom>
          <a:noFill/>
        </p:spPr>
        <p:txBody>
          <a:bodyPr wrap="square">
            <a:spAutoFit/>
          </a:bodyPr>
          <a:lstStyle/>
          <a:p>
            <a:pPr rtl="0" fontAlgn="base">
              <a:spcBef>
                <a:spcPts val="1100"/>
              </a:spcBef>
            </a:pPr>
            <a:r>
              <a:rPr lang="en-US" sz="3000" b="1" i="0" u="none" strike="noStrike" dirty="0">
                <a:solidFill>
                  <a:schemeClr val="bg1"/>
                </a:solidFill>
                <a:effectLst/>
                <a:latin typeface="Arial" panose="020B0604020202020204" pitchFamily="34" charset="0"/>
              </a:rPr>
              <a:t>Objective: </a:t>
            </a:r>
          </a:p>
          <a:p>
            <a:pPr rtl="0" fontAlgn="base">
              <a:spcBef>
                <a:spcPts val="1100"/>
              </a:spcBef>
            </a:pPr>
            <a:r>
              <a:rPr lang="en-US" sz="3000" i="0" u="none" strike="noStrike" dirty="0">
                <a:solidFill>
                  <a:schemeClr val="bg1"/>
                </a:solidFill>
                <a:effectLst/>
                <a:latin typeface="Arial" panose="020B0604020202020204" pitchFamily="34" charset="0"/>
              </a:rPr>
              <a:t>Build a 360° sales performance view for Dot Foods, focusing on dock time, order metrics, and customer tiers.</a:t>
            </a:r>
            <a:br>
              <a:rPr lang="en-US" sz="3000" i="0" u="none" strike="noStrike" dirty="0">
                <a:solidFill>
                  <a:schemeClr val="bg1"/>
                </a:solidFill>
                <a:effectLst/>
                <a:latin typeface="Arial" panose="020B0604020202020204" pitchFamily="34" charset="0"/>
              </a:rPr>
            </a:br>
            <a:endParaRPr lang="en-US" sz="3000" i="0" u="none" strike="noStrike" dirty="0">
              <a:solidFill>
                <a:schemeClr val="bg1"/>
              </a:solidFill>
              <a:effectLst/>
              <a:latin typeface="Arial" panose="020B0604020202020204" pitchFamily="34" charset="0"/>
            </a:endParaRPr>
          </a:p>
          <a:p>
            <a:pPr rtl="0" fontAlgn="base"/>
            <a:r>
              <a:rPr lang="en-US" sz="3000" b="1" i="0" u="none" strike="noStrike" dirty="0">
                <a:solidFill>
                  <a:schemeClr val="bg1"/>
                </a:solidFill>
                <a:effectLst/>
                <a:latin typeface="Arial" panose="020B0604020202020204" pitchFamily="34" charset="0"/>
              </a:rPr>
              <a:t>Solution Type: </a:t>
            </a:r>
            <a:endParaRPr lang="en-US" sz="3000" i="0" u="none" strike="noStrike" dirty="0">
              <a:solidFill>
                <a:schemeClr val="bg1"/>
              </a:solidFill>
              <a:effectLst/>
              <a:latin typeface="Arial" panose="020B0604020202020204" pitchFamily="34" charset="0"/>
            </a:endParaRPr>
          </a:p>
          <a:p>
            <a:pPr rtl="0" fontAlgn="base"/>
            <a:r>
              <a:rPr lang="en-US" sz="3000" i="0" u="none" strike="noStrike" dirty="0">
                <a:solidFill>
                  <a:schemeClr val="bg1"/>
                </a:solidFill>
                <a:effectLst/>
                <a:latin typeface="Arial" panose="020B0604020202020204" pitchFamily="34" charset="0"/>
              </a:rPr>
              <a:t>Interactive Power BI dashboards segmented by period, tier, and company performance.</a:t>
            </a:r>
            <a:br>
              <a:rPr lang="en-US" sz="3000" b="1" i="0" u="none" strike="noStrike" dirty="0">
                <a:solidFill>
                  <a:schemeClr val="bg1"/>
                </a:solidFill>
                <a:effectLst/>
                <a:latin typeface="Arial" panose="020B0604020202020204" pitchFamily="34" charset="0"/>
              </a:rPr>
            </a:br>
            <a:endParaRPr lang="en-US" sz="3000" b="1" i="0" u="none" strike="noStrike" dirty="0">
              <a:solidFill>
                <a:schemeClr val="bg1"/>
              </a:solidFill>
              <a:effectLst/>
              <a:latin typeface="Arial" panose="020B0604020202020204" pitchFamily="34" charset="0"/>
            </a:endParaRPr>
          </a:p>
          <a:p>
            <a:pPr rtl="0" fontAlgn="base"/>
            <a:r>
              <a:rPr lang="en-US" sz="3000" b="1" i="0" u="none" strike="noStrike" dirty="0">
                <a:solidFill>
                  <a:schemeClr val="bg1"/>
                </a:solidFill>
                <a:effectLst/>
                <a:latin typeface="Arial" panose="020B0604020202020204" pitchFamily="34" charset="0"/>
              </a:rPr>
              <a:t>Key Benefits:</a:t>
            </a:r>
            <a:br>
              <a:rPr lang="en-US" sz="3000" b="1" i="0" u="none" strike="noStrike" dirty="0">
                <a:solidFill>
                  <a:schemeClr val="bg1"/>
                </a:solidFill>
                <a:effectLst/>
                <a:latin typeface="Arial" panose="020B0604020202020204" pitchFamily="34" charset="0"/>
              </a:rPr>
            </a:br>
            <a:endParaRPr lang="en-US" sz="3000" b="1" i="0" u="none" strike="noStrike" dirty="0">
              <a:solidFill>
                <a:schemeClr val="bg1"/>
              </a:solidFill>
              <a:effectLst/>
              <a:latin typeface="Arial" panose="020B0604020202020204" pitchFamily="34" charset="0"/>
            </a:endParaRPr>
          </a:p>
          <a:p>
            <a:pPr marL="914400" lvl="1" indent="-457200" rtl="0" fontAlgn="base">
              <a:buFont typeface="Wingdings" pitchFamily="2" charset="2"/>
              <a:buChar char="Ø"/>
            </a:pPr>
            <a:r>
              <a:rPr lang="en-US" sz="3000" i="0" u="none" strike="noStrike" dirty="0">
                <a:solidFill>
                  <a:schemeClr val="bg1"/>
                </a:solidFill>
                <a:effectLst/>
                <a:latin typeface="Arial" panose="020B0604020202020204" pitchFamily="34" charset="0"/>
              </a:rPr>
              <a:t>Real-time slicing by customer, tier, region, and period</a:t>
            </a:r>
            <a:br>
              <a:rPr lang="en-US" sz="3000" i="0" u="none" strike="noStrike" dirty="0">
                <a:solidFill>
                  <a:schemeClr val="bg1"/>
                </a:solidFill>
                <a:effectLst/>
                <a:latin typeface="Arial" panose="020B0604020202020204" pitchFamily="34" charset="0"/>
              </a:rPr>
            </a:br>
            <a:br>
              <a:rPr lang="en-US" sz="3000" i="0" u="none" strike="noStrike" dirty="0">
                <a:solidFill>
                  <a:schemeClr val="bg1"/>
                </a:solidFill>
                <a:effectLst/>
                <a:latin typeface="Arial" panose="020B0604020202020204" pitchFamily="34" charset="0"/>
              </a:rPr>
            </a:br>
            <a:endParaRPr lang="en-US" sz="3000" i="0" u="none" strike="noStrike" dirty="0">
              <a:solidFill>
                <a:schemeClr val="bg1"/>
              </a:solidFill>
              <a:effectLst/>
              <a:latin typeface="Arial" panose="020B0604020202020204" pitchFamily="34" charset="0"/>
            </a:endParaRPr>
          </a:p>
          <a:p>
            <a:pPr marL="914400" lvl="1" indent="-457200" rtl="0" fontAlgn="base">
              <a:buFont typeface="Wingdings" pitchFamily="2" charset="2"/>
              <a:buChar char="Ø"/>
            </a:pPr>
            <a:r>
              <a:rPr lang="en-US" sz="3000" i="0" u="none" strike="noStrike" dirty="0">
                <a:solidFill>
                  <a:schemeClr val="bg1"/>
                </a:solidFill>
                <a:effectLst/>
                <a:latin typeface="Arial" panose="020B0604020202020204" pitchFamily="34" charset="0"/>
              </a:rPr>
              <a:t>Tier-based benchmarking for strategic decision-making</a:t>
            </a:r>
            <a:br>
              <a:rPr lang="en-US" sz="3000" i="0" u="none" strike="noStrike" dirty="0">
                <a:solidFill>
                  <a:schemeClr val="bg1"/>
                </a:solidFill>
                <a:effectLst/>
                <a:latin typeface="Arial" panose="020B0604020202020204" pitchFamily="34" charset="0"/>
              </a:rPr>
            </a:br>
            <a:br>
              <a:rPr lang="en-US" sz="3000" i="0" u="none" strike="noStrike" dirty="0">
                <a:solidFill>
                  <a:schemeClr val="bg1"/>
                </a:solidFill>
                <a:effectLst/>
                <a:latin typeface="Arial" panose="020B0604020202020204" pitchFamily="34" charset="0"/>
              </a:rPr>
            </a:br>
            <a:endParaRPr lang="en-US" sz="3000" i="0" u="none" strike="noStrike" dirty="0">
              <a:solidFill>
                <a:schemeClr val="bg1"/>
              </a:solidFill>
              <a:effectLst/>
              <a:latin typeface="Arial" panose="020B0604020202020204" pitchFamily="34" charset="0"/>
            </a:endParaRPr>
          </a:p>
          <a:p>
            <a:pPr marL="914400" lvl="1" indent="-457200" rtl="0" fontAlgn="base">
              <a:spcAft>
                <a:spcPts val="1100"/>
              </a:spcAft>
              <a:buFont typeface="Wingdings" pitchFamily="2" charset="2"/>
              <a:buChar char="Ø"/>
            </a:pPr>
            <a:r>
              <a:rPr lang="en-US" sz="3000" i="0" u="none" strike="noStrike" dirty="0">
                <a:solidFill>
                  <a:schemeClr val="bg1"/>
                </a:solidFill>
                <a:effectLst/>
                <a:latin typeface="Arial" panose="020B0604020202020204" pitchFamily="34" charset="0"/>
              </a:rPr>
              <a:t>Fast identification of outliers and optimization areas</a:t>
            </a:r>
            <a:br>
              <a:rPr lang="en-US" sz="2500" b="0" i="0" u="none" strike="noStrike" dirty="0">
                <a:solidFill>
                  <a:schemeClr val="bg1"/>
                </a:solidFill>
                <a:effectLst/>
                <a:latin typeface="Arial" panose="020B0604020202020204" pitchFamily="34" charset="0"/>
              </a:rPr>
            </a:br>
            <a:br>
              <a:rPr lang="en-US" sz="2500" b="0" i="0" u="none" strike="noStrike" dirty="0">
                <a:solidFill>
                  <a:schemeClr val="bg1"/>
                </a:solidFill>
                <a:effectLst/>
                <a:latin typeface="Arial" panose="020B0604020202020204" pitchFamily="34" charset="0"/>
              </a:rPr>
            </a:br>
            <a:endParaRPr lang="en-US" sz="2500" b="0" i="0" u="none" strike="noStrike" dirty="0">
              <a:solidFill>
                <a:schemeClr val="bg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04ED9298-BB5F-17CF-5E1A-C2CA87E6E9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11070" y="5325532"/>
            <a:ext cx="4241384" cy="4241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9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1AA16C5-284B-B702-B5AE-199E7E6370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72CF7A-EFB5-B566-8962-07A4DDAD224F}"/>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648AC0-60ED-907E-305A-9772F406C1D5}"/>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BBF773D8-437B-8983-85D8-B07273212DA5}"/>
              </a:ext>
            </a:extLst>
          </p:cNvPr>
          <p:cNvSpPr/>
          <p:nvPr/>
        </p:nvSpPr>
        <p:spPr>
          <a:xfrm>
            <a:off x="13945442" y="-451610"/>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0CB7EC53-7ED0-B22E-1E9E-F978978472F0}"/>
              </a:ext>
            </a:extLst>
          </p:cNvPr>
          <p:cNvSpPr txBox="1"/>
          <p:nvPr/>
        </p:nvSpPr>
        <p:spPr>
          <a:xfrm>
            <a:off x="131759" y="282174"/>
            <a:ext cx="17907000" cy="1963358"/>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Period Dashboard</a:t>
            </a:r>
            <a:endParaRPr lang="en-US" sz="3200" i="1" spc="582" dirty="0">
              <a:solidFill>
                <a:srgbClr val="FDFBFB"/>
              </a:solidFill>
              <a:latin typeface="League Spartan"/>
              <a:ea typeface="League Spartan"/>
              <a:cs typeface="League Spartan"/>
              <a:sym typeface="League Spartan"/>
            </a:endParaRPr>
          </a:p>
          <a:p>
            <a:pPr marL="0" lvl="0" indent="0">
              <a:lnSpc>
                <a:spcPts val="8203"/>
              </a:lnSpc>
              <a:spcBef>
                <a:spcPct val="0"/>
              </a:spcBef>
            </a:pPr>
            <a:r>
              <a:rPr lang="en-US" sz="3200" i="1" spc="582" dirty="0">
                <a:solidFill>
                  <a:srgbClr val="FDFBFB"/>
                </a:solidFill>
                <a:latin typeface="League Spartan"/>
                <a:ea typeface="League Spartan"/>
                <a:cs typeface="League Spartan"/>
                <a:sym typeface="League Spartan"/>
              </a:rPr>
              <a:t>Filterable Performance Over Time</a:t>
            </a:r>
          </a:p>
        </p:txBody>
      </p:sp>
      <p:sp>
        <p:nvSpPr>
          <p:cNvPr id="8" name="TextBox 8">
            <a:extLst>
              <a:ext uri="{FF2B5EF4-FFF2-40B4-BE49-F238E27FC236}">
                <a16:creationId xmlns:a16="http://schemas.microsoft.com/office/drawing/2014/main" id="{049E040E-971B-C15E-0BCF-49DF1DE3D1C7}"/>
              </a:ext>
            </a:extLst>
          </p:cNvPr>
          <p:cNvSpPr txBox="1"/>
          <p:nvPr/>
        </p:nvSpPr>
        <p:spPr>
          <a:xfrm>
            <a:off x="11072957" y="3094078"/>
            <a:ext cx="8957582" cy="457369"/>
          </a:xfrm>
          <a:prstGeom prst="rect">
            <a:avLst/>
          </a:prstGeom>
        </p:spPr>
        <p:txBody>
          <a:bodyPr lIns="0" tIns="0" rIns="0" bIns="0" rtlCol="0" anchor="t">
            <a:spAutoFit/>
          </a:bodyPr>
          <a:lstStyle/>
          <a:p>
            <a:pPr algn="ctr">
              <a:lnSpc>
                <a:spcPts val="3944"/>
              </a:lnSpc>
            </a:pPr>
            <a:endParaRPr lang="en-US" sz="2817" dirty="0">
              <a:solidFill>
                <a:srgbClr val="FFFFFF"/>
              </a:solidFill>
              <a:latin typeface="Arimo"/>
              <a:ea typeface="Arimo"/>
              <a:cs typeface="Arimo"/>
              <a:sym typeface="Arimo"/>
            </a:endParaRPr>
          </a:p>
        </p:txBody>
      </p:sp>
      <p:sp>
        <p:nvSpPr>
          <p:cNvPr id="10" name="TextBox 9">
            <a:extLst>
              <a:ext uri="{FF2B5EF4-FFF2-40B4-BE49-F238E27FC236}">
                <a16:creationId xmlns:a16="http://schemas.microsoft.com/office/drawing/2014/main" id="{35178D22-6448-0889-43E2-612E9A6AF45D}"/>
              </a:ext>
            </a:extLst>
          </p:cNvPr>
          <p:cNvSpPr txBox="1"/>
          <p:nvPr/>
        </p:nvSpPr>
        <p:spPr>
          <a:xfrm>
            <a:off x="67904" y="2714357"/>
            <a:ext cx="17906999" cy="3108543"/>
          </a:xfrm>
          <a:prstGeom prst="rect">
            <a:avLst/>
          </a:prstGeom>
          <a:noFill/>
        </p:spPr>
        <p:txBody>
          <a:bodyPr wrap="square">
            <a:spAutoFit/>
          </a:bodyPr>
          <a:lstStyle/>
          <a:p>
            <a:pPr marL="457200" indent="-457200">
              <a:buFont typeface="Wingdings" pitchFamily="2" charset="2"/>
              <a:buChar char="Ø"/>
            </a:pPr>
            <a:r>
              <a:rPr lang="en-US" sz="2800" dirty="0">
                <a:solidFill>
                  <a:schemeClr val="bg1"/>
                </a:solidFill>
              </a:rPr>
              <a:t>Users can filter the dashboard by key dimensions such as company, customer type, sales tier, region, time-period, year</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All charts and metrics respond automatically to selected filters for real-time insights</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The dashboard tracks KPI trends over time to identify patterns and ensure performance consistency</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Operational metrics such as processing time, volume, and efficiency are monitored for seasonal or regional variations</a:t>
            </a:r>
          </a:p>
        </p:txBody>
      </p:sp>
      <p:pic>
        <p:nvPicPr>
          <p:cNvPr id="2050" name="Picture 2">
            <a:extLst>
              <a:ext uri="{FF2B5EF4-FFF2-40B4-BE49-F238E27FC236}">
                <a16:creationId xmlns:a16="http://schemas.microsoft.com/office/drawing/2014/main" id="{CBB3D55B-E92F-CEA8-D43E-6A0D3C4221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12" y="6291727"/>
            <a:ext cx="5796617" cy="370737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3FAD2475-A875-4891-A2C3-206366285B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6923" y="6291726"/>
            <a:ext cx="5769996" cy="3690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D93D006-3E2F-9592-100A-75F86FF7A0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78213" y="6291726"/>
            <a:ext cx="5796619" cy="3690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5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1120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00" b="-1999"/>
            </a:stretch>
          </a:blipFill>
        </p:spPr>
        <p:txBody>
          <a:bodyPr/>
          <a:lstStyle/>
          <a:p>
            <a:endParaRPr lang="en-US"/>
          </a:p>
        </p:txBody>
      </p:sp>
      <p:sp>
        <p:nvSpPr>
          <p:cNvPr id="3" name="Freeform 3"/>
          <p:cNvSpPr/>
          <p:nvPr/>
        </p:nvSpPr>
        <p:spPr>
          <a:xfrm>
            <a:off x="-4282971" y="5143500"/>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3"/>
            <a:stretch>
              <a:fillRect/>
            </a:stretch>
          </a:blipFill>
        </p:spPr>
        <p:txBody>
          <a:bodyPr/>
          <a:lstStyle/>
          <a:p>
            <a:endParaRPr lang="en-US"/>
          </a:p>
        </p:txBody>
      </p:sp>
      <p:sp>
        <p:nvSpPr>
          <p:cNvPr id="7" name="Freeform 7"/>
          <p:cNvSpPr/>
          <p:nvPr/>
        </p:nvSpPr>
        <p:spPr>
          <a:xfrm>
            <a:off x="16839881" y="85357"/>
            <a:ext cx="1238986" cy="1238986"/>
          </a:xfrm>
          <a:custGeom>
            <a:avLst/>
            <a:gdLst/>
            <a:ahLst/>
            <a:cxnLst/>
            <a:rect l="l" t="t" r="r" b="b"/>
            <a:pathLst>
              <a:path w="1238986" h="1238986">
                <a:moveTo>
                  <a:pt x="0" y="0"/>
                </a:moveTo>
                <a:lnTo>
                  <a:pt x="1238986" y="0"/>
                </a:lnTo>
                <a:lnTo>
                  <a:pt x="1238986" y="1238986"/>
                </a:lnTo>
                <a:lnTo>
                  <a:pt x="0" y="1238986"/>
                </a:lnTo>
                <a:lnTo>
                  <a:pt x="0" y="0"/>
                </a:lnTo>
                <a:close/>
              </a:path>
            </a:pathLst>
          </a:custGeom>
          <a:blipFill>
            <a:blip r:embed="rId4"/>
            <a:stretch>
              <a:fillRect/>
            </a:stretch>
          </a:blipFill>
        </p:spPr>
        <p:txBody>
          <a:bodyPr/>
          <a:lstStyle/>
          <a:p>
            <a:endParaRPr lang="en-US"/>
          </a:p>
        </p:txBody>
      </p:sp>
      <p:pic>
        <p:nvPicPr>
          <p:cNvPr id="3074" name="Picture 2">
            <a:extLst>
              <a:ext uri="{FF2B5EF4-FFF2-40B4-BE49-F238E27FC236}">
                <a16:creationId xmlns:a16="http://schemas.microsoft.com/office/drawing/2014/main" id="{293A475D-9311-9929-E383-35764D8091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112" y="704850"/>
            <a:ext cx="14326976" cy="8877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48C7801-3662-5121-90E3-E284B56D68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1864D1-F0FF-5C99-C7D8-7FE86C7203E8}"/>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C52CDA9-5E44-8C64-9C78-3F85FF3FB196}"/>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8EC38116-7154-C0D3-4924-53167D4E7354}"/>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72A808D-6485-14B0-7CFA-B89319406E87}"/>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5FBB9856-D77A-3D24-84D8-A8D6941FCB66}"/>
              </a:ext>
            </a:extLst>
          </p:cNvPr>
          <p:cNvSpPr txBox="1"/>
          <p:nvPr/>
        </p:nvSpPr>
        <p:spPr>
          <a:xfrm>
            <a:off x="747237" y="373647"/>
            <a:ext cx="17068799" cy="2103140"/>
          </a:xfrm>
          <a:prstGeom prst="rect">
            <a:avLst/>
          </a:prstGeom>
        </p:spPr>
        <p:txBody>
          <a:bodyPr wrap="square" lIns="0" tIns="0" rIns="0" bIns="0" rtlCol="0" anchor="t">
            <a:spAutoFit/>
          </a:bodyPr>
          <a:lstStyle/>
          <a:p>
            <a:pPr marL="0" lvl="0" indent="0" algn="ctr">
              <a:lnSpc>
                <a:spcPts val="8203"/>
              </a:lnSpc>
              <a:spcBef>
                <a:spcPct val="0"/>
              </a:spcBef>
            </a:pPr>
            <a:r>
              <a:rPr lang="en-US" sz="6000" spc="582" dirty="0">
                <a:solidFill>
                  <a:srgbClr val="FDFBFB"/>
                </a:solidFill>
                <a:latin typeface="League Spartan"/>
                <a:ea typeface="League Spartan"/>
                <a:cs typeface="League Spartan"/>
                <a:sym typeface="League Spartan"/>
              </a:rPr>
              <a:t>Tier Dashboard </a:t>
            </a:r>
          </a:p>
          <a:p>
            <a:pPr marL="0" lvl="0" indent="0">
              <a:lnSpc>
                <a:spcPts val="8203"/>
              </a:lnSpc>
              <a:spcBef>
                <a:spcPct val="0"/>
              </a:spcBef>
            </a:pPr>
            <a:r>
              <a:rPr lang="en-US" sz="6000" b="1" i="1" u="none" strike="noStrike" dirty="0">
                <a:solidFill>
                  <a:schemeClr val="bg1"/>
                </a:solidFill>
                <a:effectLst/>
                <a:latin typeface="Inter"/>
              </a:rPr>
              <a:t>Compare Operational Efficiency by Customer Tier</a:t>
            </a:r>
            <a:endParaRPr lang="en-US" sz="6000" i="1" spc="582" dirty="0">
              <a:solidFill>
                <a:schemeClr val="bg1"/>
              </a:solidFill>
              <a:latin typeface="League Spartan"/>
              <a:ea typeface="League Spartan"/>
              <a:cs typeface="League Spartan"/>
              <a:sym typeface="League Spartan"/>
            </a:endParaRPr>
          </a:p>
        </p:txBody>
      </p:sp>
      <p:sp>
        <p:nvSpPr>
          <p:cNvPr id="8" name="TextBox 7">
            <a:extLst>
              <a:ext uri="{FF2B5EF4-FFF2-40B4-BE49-F238E27FC236}">
                <a16:creationId xmlns:a16="http://schemas.microsoft.com/office/drawing/2014/main" id="{31589FD1-FE49-CF31-2E75-52F8C012559F}"/>
              </a:ext>
            </a:extLst>
          </p:cNvPr>
          <p:cNvSpPr txBox="1"/>
          <p:nvPr/>
        </p:nvSpPr>
        <p:spPr>
          <a:xfrm>
            <a:off x="747237" y="2781300"/>
            <a:ext cx="12573000" cy="8081700"/>
          </a:xfrm>
          <a:prstGeom prst="rect">
            <a:avLst/>
          </a:prstGeom>
          <a:noFill/>
        </p:spPr>
        <p:txBody>
          <a:bodyPr wrap="square">
            <a:spAutoFit/>
          </a:bodyPr>
          <a:lstStyle/>
          <a:p>
            <a:pPr rtl="0" fontAlgn="base">
              <a:spcBef>
                <a:spcPts val="1100"/>
              </a:spcBef>
              <a:buFont typeface="Arial" panose="020B0604020202020204" pitchFamily="34" charset="0"/>
              <a:buChar char="•"/>
            </a:pPr>
            <a:r>
              <a:rPr lang="en-US" sz="3000" b="0" i="0" u="none" strike="noStrike" dirty="0">
                <a:solidFill>
                  <a:schemeClr val="bg1"/>
                </a:solidFill>
                <a:effectLst/>
                <a:latin typeface="Arial" panose="020B0604020202020204" pitchFamily="34" charset="0"/>
              </a:rPr>
              <a:t>Filters: </a:t>
            </a:r>
            <a:r>
              <a:rPr lang="en-US" sz="3000" b="1" i="0" u="none" strike="noStrike" dirty="0">
                <a:solidFill>
                  <a:schemeClr val="bg1"/>
                </a:solidFill>
                <a:effectLst/>
                <a:latin typeface="Arial" panose="020B0604020202020204" pitchFamily="34" charset="0"/>
              </a:rPr>
              <a:t>Tier</a:t>
            </a:r>
            <a:r>
              <a:rPr lang="en-US" sz="3000" b="0" i="0" u="none" strike="noStrike" dirty="0">
                <a:solidFill>
                  <a:schemeClr val="bg1"/>
                </a:solidFill>
                <a:effectLst/>
                <a:latin typeface="Arial" panose="020B0604020202020204" pitchFamily="34" charset="0"/>
              </a:rPr>
              <a:t>, </a:t>
            </a:r>
            <a:r>
              <a:rPr lang="en-US" sz="3000" b="1" i="0" u="none" strike="noStrike" dirty="0">
                <a:solidFill>
                  <a:schemeClr val="bg1"/>
                </a:solidFill>
                <a:effectLst/>
                <a:latin typeface="Arial" panose="020B0604020202020204" pitchFamily="34" charset="0"/>
              </a:rPr>
              <a:t>Year</a:t>
            </a:r>
            <a:r>
              <a:rPr lang="en-US" sz="3000" b="0" i="0" u="none" strike="noStrike" dirty="0">
                <a:solidFill>
                  <a:schemeClr val="bg1"/>
                </a:solidFill>
                <a:effectLst/>
                <a:latin typeface="Arial" panose="020B0604020202020204" pitchFamily="34" charset="0"/>
              </a:rPr>
              <a:t>, and </a:t>
            </a:r>
            <a:r>
              <a:rPr lang="en-US" sz="3000" b="1" i="0" u="none" strike="noStrike" dirty="0">
                <a:solidFill>
                  <a:schemeClr val="bg1"/>
                </a:solidFill>
                <a:effectLst/>
                <a:latin typeface="Arial" panose="020B0604020202020204" pitchFamily="34" charset="0"/>
              </a:rPr>
              <a:t>Period</a:t>
            </a:r>
            <a:r>
              <a:rPr lang="en-US" sz="3000" b="0" i="0" u="none" strike="noStrike" dirty="0">
                <a:solidFill>
                  <a:schemeClr val="bg1"/>
                </a:solidFill>
                <a:effectLst/>
                <a:latin typeface="Arial" panose="020B0604020202020204" pitchFamily="34" charset="0"/>
              </a:rPr>
              <a:t> (top of dashboard)</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Below charts update dynamically based on selections</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Key metrics by customer tier:</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marL="742950" lvl="1" indent="-285750"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Dock Time</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marL="742950" lvl="1" indent="-285750"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PO Count</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marL="742950" lvl="1" indent="-285750" rtl="0" fontAlgn="base">
              <a:buFont typeface="Arial" panose="020B0604020202020204" pitchFamily="34" charset="0"/>
              <a:buChar char="•"/>
            </a:pPr>
            <a:r>
              <a:rPr lang="en-US" sz="3000" b="0" i="0" u="none" strike="noStrike" dirty="0">
                <a:solidFill>
                  <a:schemeClr val="bg1"/>
                </a:solidFill>
                <a:effectLst/>
                <a:latin typeface="Arial" panose="020B0604020202020204" pitchFamily="34" charset="0"/>
              </a:rPr>
              <a:t>Weight &amp; Volume</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marL="742950" lvl="1" indent="-285750" rtl="0" fontAlgn="base">
              <a:spcAft>
                <a:spcPts val="1100"/>
              </a:spcAft>
              <a:buFont typeface="Arial" panose="020B0604020202020204" pitchFamily="34" charset="0"/>
              <a:buChar char="•"/>
            </a:pPr>
            <a:r>
              <a:rPr lang="en-US" sz="3000" b="0" i="0" u="none" strike="noStrike" dirty="0">
                <a:solidFill>
                  <a:schemeClr val="bg1"/>
                </a:solidFill>
                <a:effectLst/>
                <a:latin typeface="Arial" panose="020B0604020202020204" pitchFamily="34" charset="0"/>
              </a:rPr>
              <a:t>Item Spread</a:t>
            </a:r>
            <a:br>
              <a:rPr lang="en-US" sz="3000" b="0" i="0" u="none" strike="noStrike" dirty="0">
                <a:solidFill>
                  <a:schemeClr val="bg1"/>
                </a:solidFill>
                <a:effectLst/>
                <a:latin typeface="Arial" panose="020B0604020202020204" pitchFamily="34" charset="0"/>
              </a:rPr>
            </a:br>
            <a:endParaRPr lang="en-US" sz="3000" b="0" i="0" u="none" strike="noStrike" dirty="0">
              <a:solidFill>
                <a:schemeClr val="bg1"/>
              </a:solidFill>
              <a:effectLst/>
              <a:latin typeface="Arial" panose="020B0604020202020204" pitchFamily="34" charset="0"/>
            </a:endParaRPr>
          </a:p>
          <a:p>
            <a:pPr>
              <a:buNone/>
            </a:pPr>
            <a:r>
              <a:rPr lang="en-US" sz="3000" b="0" i="0" u="none" strike="noStrike" dirty="0">
                <a:solidFill>
                  <a:schemeClr val="bg1"/>
                </a:solidFill>
                <a:effectLst/>
                <a:latin typeface="Arial" panose="020B0604020202020204" pitchFamily="34" charset="0"/>
              </a:rPr>
              <a:t>Helps benchmark operational performance across segments</a:t>
            </a:r>
            <a:br>
              <a:rPr lang="en-US" sz="3000" b="0" i="0" u="none" strike="noStrike" dirty="0">
                <a:solidFill>
                  <a:schemeClr val="bg1"/>
                </a:solidFill>
                <a:effectLst/>
                <a:latin typeface="Arial" panose="020B0604020202020204" pitchFamily="34" charset="0"/>
              </a:rPr>
            </a:br>
            <a:br>
              <a:rPr lang="en-US" sz="3000" b="0" i="0" u="none" strike="noStrike" dirty="0">
                <a:solidFill>
                  <a:schemeClr val="bg1"/>
                </a:solidFill>
                <a:effectLst/>
                <a:latin typeface="Arial" panose="020B0604020202020204" pitchFamily="34" charset="0"/>
              </a:rPr>
            </a:br>
            <a:endParaRPr lang="en-US" sz="3000" dirty="0">
              <a:solidFill>
                <a:schemeClr val="bg1"/>
              </a:solidFill>
            </a:endParaRPr>
          </a:p>
        </p:txBody>
      </p:sp>
      <p:pic>
        <p:nvPicPr>
          <p:cNvPr id="5122" name="Picture 2" descr="Customer segmentation concept. Color figurines and charts as symbol of market. (Provided by Getty Images)">
            <a:extLst>
              <a:ext uri="{FF2B5EF4-FFF2-40B4-BE49-F238E27FC236}">
                <a16:creationId xmlns:a16="http://schemas.microsoft.com/office/drawing/2014/main" id="{44552E14-B2CE-A555-8845-0C04F52EB8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2806" y="4275414"/>
            <a:ext cx="5811225" cy="387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327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1AA16C5-284B-B702-B5AE-199E7E6370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72CF7A-EFB5-B566-8962-07A4DDAD224F}"/>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3648AC0-60ED-907E-305A-9772F406C1D5}"/>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a:extLst>
              <a:ext uri="{FF2B5EF4-FFF2-40B4-BE49-F238E27FC236}">
                <a16:creationId xmlns:a16="http://schemas.microsoft.com/office/drawing/2014/main" id="{BBF773D8-437B-8983-85D8-B07273212DA5}"/>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0BA843A9-2FA4-A08C-0879-A57F3CC6B490}"/>
              </a:ext>
            </a:extLst>
          </p:cNvPr>
          <p:cNvSpPr/>
          <p:nvPr/>
        </p:nvSpPr>
        <p:spPr>
          <a:xfrm>
            <a:off x="13106140" y="244897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r>
              <a:rPr lang="en-US" dirty="0"/>
              <a:t>f</a:t>
            </a:r>
          </a:p>
        </p:txBody>
      </p:sp>
      <p:sp>
        <p:nvSpPr>
          <p:cNvPr id="7" name="TextBox 7">
            <a:extLst>
              <a:ext uri="{FF2B5EF4-FFF2-40B4-BE49-F238E27FC236}">
                <a16:creationId xmlns:a16="http://schemas.microsoft.com/office/drawing/2014/main" id="{0CB7EC53-7ED0-B22E-1E9E-F978978472F0}"/>
              </a:ext>
            </a:extLst>
          </p:cNvPr>
          <p:cNvSpPr txBox="1"/>
          <p:nvPr/>
        </p:nvSpPr>
        <p:spPr>
          <a:xfrm>
            <a:off x="3791964" y="97784"/>
            <a:ext cx="10704067" cy="2068964"/>
          </a:xfrm>
          <a:prstGeom prst="rect">
            <a:avLst/>
          </a:prstGeom>
        </p:spPr>
        <p:txBody>
          <a:bodyPr lIns="0" tIns="0" rIns="0" bIns="0" rtlCol="0" anchor="t">
            <a:spAutoFit/>
          </a:bodyPr>
          <a:lstStyle/>
          <a:p>
            <a:pPr algn="ctr">
              <a:lnSpc>
                <a:spcPts val="8203"/>
              </a:lnSpc>
              <a:spcBef>
                <a:spcPct val="0"/>
              </a:spcBef>
            </a:pPr>
            <a:r>
              <a:rPr lang="en-US" sz="5400" spc="582" dirty="0">
                <a:solidFill>
                  <a:srgbClr val="FDFBFB"/>
                </a:solidFill>
                <a:latin typeface="League Spartan"/>
                <a:ea typeface="League Spartan"/>
                <a:cs typeface="League Spartan"/>
                <a:sym typeface="League Spartan"/>
              </a:rPr>
              <a:t> Tier Dashboard </a:t>
            </a:r>
          </a:p>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 </a:t>
            </a:r>
          </a:p>
        </p:txBody>
      </p:sp>
      <p:sp>
        <p:nvSpPr>
          <p:cNvPr id="8" name="TextBox 8">
            <a:extLst>
              <a:ext uri="{FF2B5EF4-FFF2-40B4-BE49-F238E27FC236}">
                <a16:creationId xmlns:a16="http://schemas.microsoft.com/office/drawing/2014/main" id="{049E040E-971B-C15E-0BCF-49DF1DE3D1C7}"/>
              </a:ext>
            </a:extLst>
          </p:cNvPr>
          <p:cNvSpPr txBox="1"/>
          <p:nvPr/>
        </p:nvSpPr>
        <p:spPr>
          <a:xfrm>
            <a:off x="9829800" y="2187946"/>
            <a:ext cx="8957582" cy="457369"/>
          </a:xfrm>
          <a:prstGeom prst="rect">
            <a:avLst/>
          </a:prstGeom>
        </p:spPr>
        <p:txBody>
          <a:bodyPr lIns="0" tIns="0" rIns="0" bIns="0" rtlCol="0" anchor="t">
            <a:spAutoFit/>
          </a:bodyPr>
          <a:lstStyle/>
          <a:p>
            <a:pPr algn="ctr">
              <a:lnSpc>
                <a:spcPts val="3944"/>
              </a:lnSpc>
            </a:pPr>
            <a:endParaRPr lang="en-US" sz="2817" dirty="0">
              <a:solidFill>
                <a:srgbClr val="FFFFFF"/>
              </a:solidFill>
              <a:latin typeface="Arimo"/>
              <a:ea typeface="Arimo"/>
              <a:cs typeface="Arimo"/>
              <a:sym typeface="Arimo"/>
            </a:endParaRPr>
          </a:p>
        </p:txBody>
      </p:sp>
      <p:sp>
        <p:nvSpPr>
          <p:cNvPr id="12" name="TextBox 11">
            <a:extLst>
              <a:ext uri="{FF2B5EF4-FFF2-40B4-BE49-F238E27FC236}">
                <a16:creationId xmlns:a16="http://schemas.microsoft.com/office/drawing/2014/main" id="{9239C4F9-A65F-D60D-4CD6-A2C2A6E39752}"/>
              </a:ext>
            </a:extLst>
          </p:cNvPr>
          <p:cNvSpPr txBox="1"/>
          <p:nvPr/>
        </p:nvSpPr>
        <p:spPr>
          <a:xfrm>
            <a:off x="11904654" y="2187946"/>
            <a:ext cx="5867400" cy="6555641"/>
          </a:xfrm>
          <a:prstGeom prst="rect">
            <a:avLst/>
          </a:prstGeom>
          <a:noFill/>
        </p:spPr>
        <p:txBody>
          <a:bodyPr wrap="square">
            <a:spAutoFit/>
          </a:bodyPr>
          <a:lstStyle/>
          <a:p>
            <a:pPr marL="457200" indent="-457200">
              <a:buFont typeface="Wingdings" pitchFamily="2" charset="2"/>
              <a:buChar char="Ø"/>
            </a:pPr>
            <a:r>
              <a:rPr lang="en-US" sz="2800" b="1" dirty="0">
                <a:solidFill>
                  <a:schemeClr val="bg1"/>
                </a:solidFill>
              </a:rPr>
              <a:t>Tier segmentation a</a:t>
            </a:r>
            <a:r>
              <a:rPr lang="en-US" sz="2800" dirty="0">
                <a:solidFill>
                  <a:schemeClr val="bg1"/>
                </a:solidFill>
              </a:rPr>
              <a:t>llows for performance benchmarking across customer types based on </a:t>
            </a:r>
            <a:r>
              <a:rPr lang="en-US" sz="2800" b="1" dirty="0">
                <a:solidFill>
                  <a:schemeClr val="bg1"/>
                </a:solidFill>
              </a:rPr>
              <a:t>Weight/Volume</a:t>
            </a:r>
            <a:r>
              <a:rPr lang="en-US" sz="2800" dirty="0">
                <a:solidFill>
                  <a:schemeClr val="bg1"/>
                </a:solidFill>
              </a:rPr>
              <a:t>. (e.g., Tier I, II, III, Corporate, etc.) </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Separate visuals highlight the </a:t>
            </a:r>
            <a:r>
              <a:rPr lang="en-US" sz="2800" b="1" dirty="0">
                <a:solidFill>
                  <a:schemeClr val="bg1"/>
                </a:solidFill>
              </a:rPr>
              <a:t>Top and Bottom companies</a:t>
            </a:r>
            <a:r>
              <a:rPr lang="en-US" sz="2800" dirty="0">
                <a:solidFill>
                  <a:schemeClr val="bg1"/>
                </a:solidFill>
              </a:rPr>
              <a:t> by shipment volume—this aids in identifying </a:t>
            </a:r>
            <a:r>
              <a:rPr lang="en-US" sz="2800" b="1" dirty="0">
                <a:solidFill>
                  <a:schemeClr val="bg1"/>
                </a:solidFill>
              </a:rPr>
              <a:t>key partners</a:t>
            </a:r>
            <a:r>
              <a:rPr lang="en-US" sz="2800" dirty="0">
                <a:solidFill>
                  <a:schemeClr val="bg1"/>
                </a:solidFill>
              </a:rPr>
              <a:t> and </a:t>
            </a:r>
            <a:r>
              <a:rPr lang="en-US" sz="2800" b="1" dirty="0">
                <a:solidFill>
                  <a:schemeClr val="bg1"/>
                </a:solidFill>
              </a:rPr>
              <a:t>low-volume outliers</a:t>
            </a:r>
            <a:r>
              <a:rPr lang="en-US" sz="2800" dirty="0">
                <a:solidFill>
                  <a:schemeClr val="bg1"/>
                </a:solidFill>
              </a:rPr>
              <a:t>.</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Useful for </a:t>
            </a:r>
            <a:r>
              <a:rPr lang="en-US" sz="2800" b="1" dirty="0">
                <a:solidFill>
                  <a:schemeClr val="bg1"/>
                </a:solidFill>
              </a:rPr>
              <a:t>strategic account management</a:t>
            </a:r>
            <a:r>
              <a:rPr lang="en-US" sz="2800" dirty="0">
                <a:solidFill>
                  <a:schemeClr val="bg1"/>
                </a:solidFill>
              </a:rPr>
              <a:t>, resource allocation, and prioritizing high-impact clients.</a:t>
            </a:r>
          </a:p>
        </p:txBody>
      </p:sp>
      <p:pic>
        <p:nvPicPr>
          <p:cNvPr id="1026" name="Picture 2">
            <a:extLst>
              <a:ext uri="{FF2B5EF4-FFF2-40B4-BE49-F238E27FC236}">
                <a16:creationId xmlns:a16="http://schemas.microsoft.com/office/drawing/2014/main" id="{99D3CD58-DF1E-28B0-9263-CCCBCB938A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73" y="1627465"/>
            <a:ext cx="11896162" cy="741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5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48C7801-3662-5121-90E3-E284B56D68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1864D1-F0FF-5C99-C7D8-7FE86C7203E8}"/>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C52CDA9-5E44-8C64-9C78-3F85FF3FB196}"/>
              </a:ext>
            </a:extLst>
          </p:cNvPr>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a:extLst>
              <a:ext uri="{FF2B5EF4-FFF2-40B4-BE49-F238E27FC236}">
                <a16:creationId xmlns:a16="http://schemas.microsoft.com/office/drawing/2014/main" id="{8EC38116-7154-C0D3-4924-53167D4E7354}"/>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72A808D-6485-14B0-7CFA-B89319406E87}"/>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a:extLst>
              <a:ext uri="{FF2B5EF4-FFF2-40B4-BE49-F238E27FC236}">
                <a16:creationId xmlns:a16="http://schemas.microsoft.com/office/drawing/2014/main" id="{5FBB9856-D77A-3D24-84D8-A8D6941FCB66}"/>
              </a:ext>
            </a:extLst>
          </p:cNvPr>
          <p:cNvSpPr txBox="1"/>
          <p:nvPr/>
        </p:nvSpPr>
        <p:spPr>
          <a:xfrm>
            <a:off x="3791965" y="92539"/>
            <a:ext cx="10704067" cy="1017394"/>
          </a:xfrm>
          <a:prstGeom prst="rect">
            <a:avLst/>
          </a:prstGeom>
        </p:spPr>
        <p:txBody>
          <a:bodyPr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Company Dashboard</a:t>
            </a:r>
          </a:p>
        </p:txBody>
      </p:sp>
      <p:sp>
        <p:nvSpPr>
          <p:cNvPr id="11" name="TextBox 10">
            <a:extLst>
              <a:ext uri="{FF2B5EF4-FFF2-40B4-BE49-F238E27FC236}">
                <a16:creationId xmlns:a16="http://schemas.microsoft.com/office/drawing/2014/main" id="{BB85B4B7-9D88-4D7D-4856-0762530386A8}"/>
              </a:ext>
            </a:extLst>
          </p:cNvPr>
          <p:cNvSpPr txBox="1"/>
          <p:nvPr/>
        </p:nvSpPr>
        <p:spPr>
          <a:xfrm>
            <a:off x="12479975" y="2263155"/>
            <a:ext cx="5486400" cy="6124754"/>
          </a:xfrm>
          <a:prstGeom prst="rect">
            <a:avLst/>
          </a:prstGeom>
          <a:noFill/>
        </p:spPr>
        <p:txBody>
          <a:bodyPr wrap="square">
            <a:spAutoFit/>
          </a:bodyPr>
          <a:lstStyle/>
          <a:p>
            <a:pPr marL="457200" indent="-457200">
              <a:buFont typeface="Wingdings" pitchFamily="2" charset="2"/>
              <a:buChar char="Ø"/>
            </a:pPr>
            <a:r>
              <a:rPr lang="en-US" sz="2800" dirty="0">
                <a:solidFill>
                  <a:schemeClr val="bg1"/>
                </a:solidFill>
              </a:rPr>
              <a:t>Variables like </a:t>
            </a:r>
            <a:r>
              <a:rPr lang="en-US" sz="2800" b="1" dirty="0">
                <a:solidFill>
                  <a:schemeClr val="bg1"/>
                </a:solidFill>
              </a:rPr>
              <a:t>PO Count</a:t>
            </a:r>
            <a:r>
              <a:rPr lang="en-US" sz="2800" dirty="0">
                <a:solidFill>
                  <a:schemeClr val="bg1"/>
                </a:solidFill>
              </a:rPr>
              <a:t>, </a:t>
            </a:r>
            <a:r>
              <a:rPr lang="en-US" sz="2800" b="1" dirty="0">
                <a:solidFill>
                  <a:schemeClr val="bg1"/>
                </a:solidFill>
              </a:rPr>
              <a:t>Dock Time</a:t>
            </a:r>
            <a:r>
              <a:rPr lang="en-US" sz="2800" dirty="0">
                <a:solidFill>
                  <a:schemeClr val="bg1"/>
                </a:solidFill>
              </a:rPr>
              <a:t>, </a:t>
            </a:r>
            <a:r>
              <a:rPr lang="en-US" sz="2800" b="1" dirty="0">
                <a:solidFill>
                  <a:schemeClr val="bg1"/>
                </a:solidFill>
              </a:rPr>
              <a:t>Item Spread</a:t>
            </a:r>
            <a:r>
              <a:rPr lang="en-US" sz="2800" dirty="0">
                <a:solidFill>
                  <a:schemeClr val="bg1"/>
                </a:solidFill>
              </a:rPr>
              <a:t>, </a:t>
            </a:r>
            <a:r>
              <a:rPr lang="en-US" sz="2800" b="1" dirty="0">
                <a:solidFill>
                  <a:schemeClr val="bg1"/>
                </a:solidFill>
              </a:rPr>
              <a:t>Pallet Count</a:t>
            </a:r>
            <a:r>
              <a:rPr lang="en-US" sz="2800" dirty="0">
                <a:solidFill>
                  <a:schemeClr val="bg1"/>
                </a:solidFill>
              </a:rPr>
              <a:t>, </a:t>
            </a:r>
            <a:r>
              <a:rPr lang="en-US" sz="2800" b="1" dirty="0">
                <a:solidFill>
                  <a:schemeClr val="bg1"/>
                </a:solidFill>
              </a:rPr>
              <a:t>Case Count</a:t>
            </a:r>
            <a:r>
              <a:rPr lang="en-US" sz="2800" dirty="0">
                <a:solidFill>
                  <a:schemeClr val="bg1"/>
                </a:solidFill>
              </a:rPr>
              <a:t>, and </a:t>
            </a:r>
            <a:r>
              <a:rPr lang="en-US" sz="2800" b="1" dirty="0">
                <a:solidFill>
                  <a:schemeClr val="bg1"/>
                </a:solidFill>
              </a:rPr>
              <a:t>Line Items</a:t>
            </a:r>
            <a:r>
              <a:rPr lang="en-US" sz="2800" dirty="0">
                <a:solidFill>
                  <a:schemeClr val="bg1"/>
                </a:solidFill>
              </a:rPr>
              <a:t> are tracked for each customer.</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This enables </a:t>
            </a:r>
            <a:r>
              <a:rPr lang="en-US" sz="2800" b="1" dirty="0">
                <a:solidFill>
                  <a:schemeClr val="bg1"/>
                </a:solidFill>
              </a:rPr>
              <a:t>multi-dimensional performance assessment</a:t>
            </a:r>
            <a:r>
              <a:rPr lang="en-US" sz="2800" dirty="0">
                <a:solidFill>
                  <a:schemeClr val="bg1"/>
                </a:solidFill>
              </a:rPr>
              <a:t> per customer—across efficiency, load density, and SKU diversity.</a:t>
            </a:r>
          </a:p>
          <a:p>
            <a:pPr marL="457200" indent="-457200">
              <a:buFont typeface="Wingdings" pitchFamily="2" charset="2"/>
              <a:buChar char="Ø"/>
            </a:pPr>
            <a:endParaRPr lang="en-US" sz="2800" dirty="0">
              <a:solidFill>
                <a:schemeClr val="bg1"/>
              </a:solidFill>
            </a:endParaRPr>
          </a:p>
          <a:p>
            <a:pPr marL="457200" indent="-457200">
              <a:buFont typeface="Wingdings" pitchFamily="2" charset="2"/>
              <a:buChar char="Ø"/>
            </a:pPr>
            <a:r>
              <a:rPr lang="en-US" sz="2800" dirty="0">
                <a:solidFill>
                  <a:schemeClr val="bg1"/>
                </a:solidFill>
              </a:rPr>
              <a:t>Helps uncover </a:t>
            </a:r>
            <a:r>
              <a:rPr lang="en-US" sz="2800" b="1" dirty="0">
                <a:solidFill>
                  <a:schemeClr val="bg1"/>
                </a:solidFill>
              </a:rPr>
              <a:t>operational bottlenecks</a:t>
            </a:r>
            <a:r>
              <a:rPr lang="en-US" sz="2800" dirty="0">
                <a:solidFill>
                  <a:schemeClr val="bg1"/>
                </a:solidFill>
              </a:rPr>
              <a:t>, optimize loading strategies, and improve partner-specific logistics.</a:t>
            </a:r>
          </a:p>
        </p:txBody>
      </p:sp>
      <p:pic>
        <p:nvPicPr>
          <p:cNvPr id="8" name="Picture 7">
            <a:extLst>
              <a:ext uri="{FF2B5EF4-FFF2-40B4-BE49-F238E27FC236}">
                <a16:creationId xmlns:a16="http://schemas.microsoft.com/office/drawing/2014/main" id="{35632C1F-CBBA-22EE-DA0A-DF4C59AB76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753" y="1326788"/>
            <a:ext cx="12109778" cy="7595332"/>
          </a:xfrm>
          <a:prstGeom prst="rect">
            <a:avLst/>
          </a:prstGeom>
        </p:spPr>
      </p:pic>
    </p:spTree>
    <p:extLst>
      <p:ext uri="{BB962C8B-B14F-4D97-AF65-F5344CB8AC3E}">
        <p14:creationId xmlns:p14="http://schemas.microsoft.com/office/powerpoint/2010/main" val="173532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3" name="Freeform 3"/>
          <p:cNvSpPr/>
          <p:nvPr/>
        </p:nvSpPr>
        <p:spPr>
          <a:xfrm>
            <a:off x="15162389" y="7200900"/>
            <a:ext cx="4183253" cy="41148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951974" y="5004041"/>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5"/>
            <a:stretch>
              <a:fillRect/>
            </a:stretch>
          </a:blipFill>
        </p:spPr>
        <p:txBody>
          <a:bodyPr/>
          <a:lstStyle/>
          <a:p>
            <a:endParaRPr lang="en-US"/>
          </a:p>
        </p:txBody>
      </p:sp>
      <p:grpSp>
        <p:nvGrpSpPr>
          <p:cNvPr id="23" name="Group 23"/>
          <p:cNvGrpSpPr/>
          <p:nvPr/>
        </p:nvGrpSpPr>
        <p:grpSpPr>
          <a:xfrm>
            <a:off x="2845403" y="1028700"/>
            <a:ext cx="9468433" cy="1985254"/>
            <a:chOff x="0" y="0"/>
            <a:chExt cx="1421404" cy="298027"/>
          </a:xfrm>
        </p:grpSpPr>
        <p:sp>
          <p:nvSpPr>
            <p:cNvPr id="24" name="Freeform 24"/>
            <p:cNvSpPr/>
            <p:nvPr/>
          </p:nvSpPr>
          <p:spPr>
            <a:xfrm>
              <a:off x="0" y="0"/>
              <a:ext cx="1421404" cy="298027"/>
            </a:xfrm>
            <a:custGeom>
              <a:avLst/>
              <a:gdLst/>
              <a:ahLst/>
              <a:cxnLst/>
              <a:rect l="l" t="t" r="r" b="b"/>
              <a:pathLst>
                <a:path w="1421404" h="298027">
                  <a:moveTo>
                    <a:pt x="0" y="0"/>
                  </a:moveTo>
                  <a:lnTo>
                    <a:pt x="1421404" y="0"/>
                  </a:lnTo>
                  <a:lnTo>
                    <a:pt x="1421404" y="298027"/>
                  </a:lnTo>
                  <a:lnTo>
                    <a:pt x="0" y="298027"/>
                  </a:lnTo>
                  <a:close/>
                </a:path>
              </a:pathLst>
            </a:custGeom>
            <a:solidFill>
              <a:srgbClr val="04577C"/>
            </a:solidFill>
            <a:ln w="38100" cap="sq">
              <a:solidFill>
                <a:srgbClr val="FEFFFF"/>
              </a:solidFill>
              <a:prstDash val="solid"/>
              <a:miter/>
            </a:ln>
          </p:spPr>
          <p:txBody>
            <a:bodyPr/>
            <a:lstStyle/>
            <a:p>
              <a:endParaRPr lang="en-US"/>
            </a:p>
          </p:txBody>
        </p:sp>
        <p:sp>
          <p:nvSpPr>
            <p:cNvPr id="25" name="TextBox 25"/>
            <p:cNvSpPr txBox="1"/>
            <p:nvPr/>
          </p:nvSpPr>
          <p:spPr>
            <a:xfrm>
              <a:off x="0" y="-142875"/>
              <a:ext cx="1421404" cy="440902"/>
            </a:xfrm>
            <a:prstGeom prst="rect">
              <a:avLst/>
            </a:prstGeom>
          </p:spPr>
          <p:txBody>
            <a:bodyPr lIns="0" tIns="0" rIns="0" bIns="0" rtlCol="0" anchor="ctr"/>
            <a:lstStyle/>
            <a:p>
              <a:pPr marL="0" lvl="0" indent="0" algn="ctr">
                <a:lnSpc>
                  <a:spcPts val="11975"/>
                </a:lnSpc>
                <a:spcBef>
                  <a:spcPct val="0"/>
                </a:spcBef>
              </a:pPr>
              <a:endParaRPr/>
            </a:p>
          </p:txBody>
        </p:sp>
      </p:grpSp>
      <p:sp>
        <p:nvSpPr>
          <p:cNvPr id="26" name="TextBox 26"/>
          <p:cNvSpPr txBox="1"/>
          <p:nvPr/>
        </p:nvSpPr>
        <p:spPr>
          <a:xfrm>
            <a:off x="3242307" y="1364065"/>
            <a:ext cx="8633269" cy="1551672"/>
          </a:xfrm>
          <a:prstGeom prst="rect">
            <a:avLst/>
          </a:prstGeom>
        </p:spPr>
        <p:txBody>
          <a:bodyPr lIns="0" tIns="0" rIns="0" bIns="0" rtlCol="0" anchor="t">
            <a:spAutoFit/>
          </a:bodyPr>
          <a:lstStyle/>
          <a:p>
            <a:pPr marL="0" lvl="0" indent="0" algn="ctr">
              <a:lnSpc>
                <a:spcPts val="12785"/>
              </a:lnSpc>
              <a:spcBef>
                <a:spcPct val="0"/>
              </a:spcBef>
            </a:pPr>
            <a:r>
              <a:rPr lang="en-US" sz="9265" spc="907" dirty="0">
                <a:solidFill>
                  <a:srgbClr val="FDFBFB"/>
                </a:solidFill>
                <a:latin typeface="League Spartan" panose="00000800000000000000"/>
                <a:ea typeface="League Spartan" panose="00000800000000000000"/>
                <a:cs typeface="League Spartan" panose="00000800000000000000"/>
                <a:sym typeface="League Spartan" panose="00000800000000000000"/>
              </a:rPr>
              <a:t>AGENDA</a:t>
            </a:r>
          </a:p>
        </p:txBody>
      </p:sp>
      <p:sp>
        <p:nvSpPr>
          <p:cNvPr id="28" name="TextBox 16"/>
          <p:cNvSpPr txBox="1"/>
          <p:nvPr/>
        </p:nvSpPr>
        <p:spPr>
          <a:xfrm>
            <a:off x="991306" y="3695700"/>
            <a:ext cx="7543800" cy="5815246"/>
          </a:xfrm>
          <a:prstGeom prst="rect">
            <a:avLst/>
          </a:prstGeom>
        </p:spPr>
        <p:txBody>
          <a:bodyPr wrap="square" lIns="0" tIns="0" rIns="0" bIns="0" rtlCol="0" anchor="t">
            <a:spAutoFit/>
          </a:bodyPr>
          <a:lstStyle/>
          <a:p>
            <a:pPr marL="457200" indent="-457200" algn="l">
              <a:lnSpc>
                <a:spcPts val="3485"/>
              </a:lnSpc>
              <a:buFont typeface="Wingdings" pitchFamily="2" charset="2"/>
              <a:buChar char="ü"/>
            </a:pPr>
            <a:r>
              <a:rPr lang="en-US" sz="2525" spc="247" dirty="0">
                <a:solidFill>
                  <a:srgbClr val="FEFFFF"/>
                </a:solidFill>
                <a:latin typeface="DM Sans"/>
                <a:ea typeface="DM Sans"/>
                <a:cs typeface="DM Sans"/>
                <a:sym typeface="DM Sans"/>
              </a:rPr>
              <a:t>INTRODUCTION</a:t>
            </a:r>
          </a:p>
          <a:p>
            <a:pPr marL="457200" indent="-457200" algn="l">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gn="l">
              <a:lnSpc>
                <a:spcPts val="3485"/>
              </a:lnSpc>
              <a:buFont typeface="Wingdings" pitchFamily="2" charset="2"/>
              <a:buChar char="ü"/>
            </a:pPr>
            <a:r>
              <a:rPr lang="en-US" sz="2525" spc="247" dirty="0">
                <a:solidFill>
                  <a:srgbClr val="FEFFFF"/>
                </a:solidFill>
                <a:latin typeface="DM Sans"/>
                <a:ea typeface="DM Sans"/>
                <a:cs typeface="DM Sans"/>
                <a:sym typeface="DM Sans"/>
              </a:rPr>
              <a:t>BUSINESS PROBLEM AND IMPORTANCE</a:t>
            </a:r>
          </a:p>
          <a:p>
            <a:pPr marL="457200" indent="-457200" algn="l">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gn="l">
              <a:lnSpc>
                <a:spcPts val="3485"/>
              </a:lnSpc>
              <a:buFont typeface="Wingdings" pitchFamily="2" charset="2"/>
              <a:buChar char="ü"/>
            </a:pPr>
            <a:r>
              <a:rPr lang="en-US" sz="2525" spc="247" dirty="0">
                <a:solidFill>
                  <a:srgbClr val="FEFFFF"/>
                </a:solidFill>
                <a:latin typeface="DM Sans"/>
                <a:ea typeface="DM Sans"/>
                <a:cs typeface="DM Sans"/>
                <a:sym typeface="DM Sans"/>
              </a:rPr>
              <a:t>ANALYTICAL METHOD</a:t>
            </a:r>
          </a:p>
          <a:p>
            <a:pPr marL="457200" indent="-457200" algn="l">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gn="l">
              <a:lnSpc>
                <a:spcPts val="3485"/>
              </a:lnSpc>
              <a:buFont typeface="Wingdings" pitchFamily="2" charset="2"/>
              <a:buChar char="ü"/>
            </a:pPr>
            <a:r>
              <a:rPr lang="en-US" sz="2525" spc="247" dirty="0">
                <a:solidFill>
                  <a:srgbClr val="FEFFFF"/>
                </a:solidFill>
                <a:latin typeface="DM Sans"/>
                <a:ea typeface="DM Sans"/>
                <a:cs typeface="DM Sans"/>
                <a:sym typeface="DM Sans"/>
              </a:rPr>
              <a:t>ANALYTICAL GOAL</a:t>
            </a:r>
          </a:p>
          <a:p>
            <a:pPr marL="457200" indent="-457200" algn="l">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CUSTOMER SEGMENTATION</a:t>
            </a:r>
          </a:p>
          <a:p>
            <a:pPr>
              <a:lnSpc>
                <a:spcPts val="3485"/>
              </a:lnSpc>
            </a:pPr>
            <a:endParaRPr lang="en-US" sz="2525" spc="247" dirty="0">
              <a:solidFill>
                <a:srgbClr val="FEFFFF"/>
              </a:solidFill>
              <a:latin typeface="DM Sans"/>
              <a:ea typeface="DM Sans"/>
              <a:cs typeface="DM Sans"/>
              <a:sym typeface="DM Sans"/>
            </a:endParaRPr>
          </a:p>
          <a:p>
            <a:pPr>
              <a:lnSpc>
                <a:spcPts val="3485"/>
              </a:lnSpc>
            </a:pPr>
            <a:endParaRPr lang="en-US" sz="2525" spc="247" dirty="0">
              <a:solidFill>
                <a:srgbClr val="FEFFFF"/>
              </a:solidFill>
              <a:latin typeface="DM Sans"/>
              <a:ea typeface="DM Sans"/>
              <a:cs typeface="DM Sans"/>
              <a:sym typeface="DM Sans"/>
            </a:endParaRPr>
          </a:p>
          <a:p>
            <a:pPr algn="l">
              <a:lnSpc>
                <a:spcPts val="3485"/>
              </a:lnSpc>
            </a:pPr>
            <a:endParaRPr lang="en-US" sz="2525" spc="247" dirty="0">
              <a:solidFill>
                <a:srgbClr val="FEFFFF"/>
              </a:solidFill>
              <a:latin typeface="DM Sans"/>
              <a:ea typeface="DM Sans"/>
              <a:cs typeface="DM Sans"/>
              <a:sym typeface="DM Sans"/>
            </a:endParaRPr>
          </a:p>
          <a:p>
            <a:pPr algn="l">
              <a:lnSpc>
                <a:spcPts val="3485"/>
              </a:lnSpc>
            </a:pPr>
            <a:endParaRPr lang="en-US" sz="2525" spc="247" dirty="0">
              <a:solidFill>
                <a:srgbClr val="FEFFFF"/>
              </a:solidFill>
              <a:latin typeface="DM Sans"/>
              <a:ea typeface="DM Sans"/>
              <a:cs typeface="DM Sans"/>
              <a:sym typeface="DM Sans"/>
            </a:endParaRPr>
          </a:p>
        </p:txBody>
      </p:sp>
      <p:sp>
        <p:nvSpPr>
          <p:cNvPr id="13" name="TextBox 16">
            <a:extLst>
              <a:ext uri="{FF2B5EF4-FFF2-40B4-BE49-F238E27FC236}">
                <a16:creationId xmlns:a16="http://schemas.microsoft.com/office/drawing/2014/main" id="{5E8BBAF4-6600-2240-B635-D6697C6F1410}"/>
              </a:ext>
            </a:extLst>
          </p:cNvPr>
          <p:cNvSpPr txBox="1"/>
          <p:nvPr/>
        </p:nvSpPr>
        <p:spPr>
          <a:xfrm>
            <a:off x="9752896" y="3251102"/>
            <a:ext cx="6852028" cy="5815246"/>
          </a:xfrm>
          <a:prstGeom prst="rect">
            <a:avLst/>
          </a:prstGeom>
        </p:spPr>
        <p:txBody>
          <a:bodyPr wrap="square" lIns="0" tIns="0" rIns="0" bIns="0" rtlCol="0" anchor="t">
            <a:spAutoFit/>
          </a:bodyPr>
          <a:lstStyle/>
          <a:p>
            <a:pPr algn="l">
              <a:lnSpc>
                <a:spcPts val="3485"/>
              </a:lnSpc>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POWER BI</a:t>
            </a:r>
          </a:p>
          <a:p>
            <a:pPr marL="457200" indent="-457200">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DASHBOARD DESIGNS</a:t>
            </a:r>
          </a:p>
          <a:p>
            <a:pPr marL="457200" indent="-457200">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CHALLENGES</a:t>
            </a:r>
          </a:p>
          <a:p>
            <a:pPr>
              <a:lnSpc>
                <a:spcPts val="3485"/>
              </a:lnSpc>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FUTURE SCOPE</a:t>
            </a:r>
          </a:p>
          <a:p>
            <a:pPr marL="457200" indent="-457200">
              <a:lnSpc>
                <a:spcPts val="3485"/>
              </a:lnSpc>
              <a:buFont typeface="Wingdings" pitchFamily="2" charset="2"/>
              <a:buChar char="ü"/>
            </a:pPr>
            <a:endParaRPr lang="en-US" sz="2525" spc="247" dirty="0">
              <a:solidFill>
                <a:srgbClr val="FEFFFF"/>
              </a:solidFill>
              <a:latin typeface="DM Sans"/>
              <a:ea typeface="DM Sans"/>
              <a:cs typeface="DM Sans"/>
              <a:sym typeface="DM Sans"/>
            </a:endParaRPr>
          </a:p>
          <a:p>
            <a:pPr marL="457200" indent="-457200">
              <a:lnSpc>
                <a:spcPts val="3485"/>
              </a:lnSpc>
              <a:buFont typeface="Wingdings" pitchFamily="2" charset="2"/>
              <a:buChar char="ü"/>
            </a:pPr>
            <a:r>
              <a:rPr lang="en-US" sz="2525" spc="247" dirty="0">
                <a:solidFill>
                  <a:srgbClr val="FEFFFF"/>
                </a:solidFill>
                <a:latin typeface="DM Sans"/>
                <a:ea typeface="DM Sans"/>
                <a:cs typeface="DM Sans"/>
                <a:sym typeface="DM Sans"/>
              </a:rPr>
              <a:t>APPENDIX</a:t>
            </a:r>
          </a:p>
          <a:p>
            <a:pPr>
              <a:lnSpc>
                <a:spcPts val="3485"/>
              </a:lnSpc>
            </a:pPr>
            <a:endParaRPr lang="en-US" sz="2525" spc="247" dirty="0">
              <a:solidFill>
                <a:srgbClr val="FEFFFF"/>
              </a:solidFill>
              <a:latin typeface="DM Sans"/>
              <a:ea typeface="DM Sans"/>
              <a:cs typeface="DM Sans"/>
              <a:sym typeface="DM Sans"/>
            </a:endParaRPr>
          </a:p>
          <a:p>
            <a:pPr algn="l">
              <a:lnSpc>
                <a:spcPts val="3485"/>
              </a:lnSpc>
            </a:pPr>
            <a:endParaRPr lang="en-US" sz="2525" spc="247" dirty="0">
              <a:solidFill>
                <a:srgbClr val="FEFFFF"/>
              </a:solidFill>
              <a:latin typeface="DM Sans"/>
              <a:ea typeface="DM Sans"/>
              <a:cs typeface="DM Sans"/>
              <a:sym typeface="DM Sans"/>
            </a:endParaRPr>
          </a:p>
          <a:p>
            <a:pPr algn="l">
              <a:lnSpc>
                <a:spcPts val="3485"/>
              </a:lnSpc>
            </a:pPr>
            <a:endParaRPr lang="en-US" sz="2525" spc="247" dirty="0">
              <a:solidFill>
                <a:srgbClr val="FEFFFF"/>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14C1D8EA-F2BE-A487-8507-087835C418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062D96-16D5-C83D-A44C-055A06F78BD9}"/>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D2E564C-3E94-6055-5D76-CEC8C4E34C30}"/>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FD34FC15-0DE2-0FC6-9B80-BC015CAFA28D}"/>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8FBCC035-9E47-89CA-102A-96476FD06E08}"/>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6AEDC2B9-CC5F-F0DA-9BC0-D8F13702B0CF}"/>
              </a:ext>
            </a:extLst>
          </p:cNvPr>
          <p:cNvSpPr txBox="1"/>
          <p:nvPr/>
        </p:nvSpPr>
        <p:spPr>
          <a:xfrm>
            <a:off x="1990393" y="307876"/>
            <a:ext cx="142806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Challenges And Learnings</a:t>
            </a:r>
          </a:p>
        </p:txBody>
      </p:sp>
      <p:sp>
        <p:nvSpPr>
          <p:cNvPr id="12" name="TextBox 11">
            <a:extLst>
              <a:ext uri="{FF2B5EF4-FFF2-40B4-BE49-F238E27FC236}">
                <a16:creationId xmlns:a16="http://schemas.microsoft.com/office/drawing/2014/main" id="{558015B3-545A-E02B-6FB1-9BC668D66B60}"/>
              </a:ext>
            </a:extLst>
          </p:cNvPr>
          <p:cNvSpPr txBox="1"/>
          <p:nvPr/>
        </p:nvSpPr>
        <p:spPr>
          <a:xfrm>
            <a:off x="9847449" y="4170203"/>
            <a:ext cx="17431108" cy="1815882"/>
          </a:xfrm>
          <a:prstGeom prst="rect">
            <a:avLst/>
          </a:prstGeom>
          <a:noFill/>
        </p:spPr>
        <p:txBody>
          <a:bodyPr wrap="square">
            <a:spAutoFit/>
          </a:bodyPr>
          <a:lstStyle/>
          <a:p>
            <a:pPr>
              <a:buNone/>
            </a:pPr>
            <a:r>
              <a:rPr lang="en-US" sz="2800" b="1" dirty="0">
                <a:solidFill>
                  <a:schemeClr val="bg1"/>
                </a:solidFill>
              </a:rPr>
              <a:t>Business Learnings &amp; Challenges</a:t>
            </a:r>
          </a:p>
          <a:p>
            <a:pPr>
              <a:buFont typeface="Arial" panose="020B0604020202020204" pitchFamily="34" charset="0"/>
              <a:buChar char="•"/>
            </a:pPr>
            <a:r>
              <a:rPr lang="en-US" sz="2800" dirty="0">
                <a:solidFill>
                  <a:schemeClr val="bg1"/>
                </a:solidFill>
              </a:rPr>
              <a:t>Gathering and Interpreting Business Requirements</a:t>
            </a:r>
          </a:p>
          <a:p>
            <a:pPr>
              <a:buFont typeface="Arial" panose="020B0604020202020204" pitchFamily="34" charset="0"/>
              <a:buChar char="•"/>
            </a:pPr>
            <a:r>
              <a:rPr lang="en-US" sz="2800" dirty="0">
                <a:solidFill>
                  <a:schemeClr val="bg1"/>
                </a:solidFill>
              </a:rPr>
              <a:t>Defining Scope, Deliverables, and KPIs</a:t>
            </a:r>
          </a:p>
          <a:p>
            <a:pPr>
              <a:buFont typeface="Arial" panose="020B0604020202020204" pitchFamily="34" charset="0"/>
              <a:buChar char="•"/>
            </a:pPr>
            <a:r>
              <a:rPr lang="en-US" sz="2800" dirty="0">
                <a:solidFill>
                  <a:schemeClr val="bg1"/>
                </a:solidFill>
              </a:rPr>
              <a:t>Translating Business Needs into Technical Solutions</a:t>
            </a:r>
          </a:p>
        </p:txBody>
      </p:sp>
      <p:pic>
        <p:nvPicPr>
          <p:cNvPr id="8" name="Graphic 7" descr="Cloud Computing outline">
            <a:extLst>
              <a:ext uri="{FF2B5EF4-FFF2-40B4-BE49-F238E27FC236}">
                <a16:creationId xmlns:a16="http://schemas.microsoft.com/office/drawing/2014/main" id="{155F197E-0D5F-B5D6-8DB6-9273067E89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6926" y="1634678"/>
            <a:ext cx="2514600" cy="2514600"/>
          </a:xfrm>
          <a:prstGeom prst="rect">
            <a:avLst/>
          </a:prstGeom>
        </p:spPr>
      </p:pic>
      <p:pic>
        <p:nvPicPr>
          <p:cNvPr id="11" name="Graphic 10" descr="Group brainstorm outline">
            <a:extLst>
              <a:ext uri="{FF2B5EF4-FFF2-40B4-BE49-F238E27FC236}">
                <a16:creationId xmlns:a16="http://schemas.microsoft.com/office/drawing/2014/main" id="{42AA0B3F-CD7D-9902-7E41-DF43E7B51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32838" y="1630811"/>
            <a:ext cx="2514600" cy="2514600"/>
          </a:xfrm>
          <a:prstGeom prst="rect">
            <a:avLst/>
          </a:prstGeom>
        </p:spPr>
      </p:pic>
      <p:pic>
        <p:nvPicPr>
          <p:cNvPr id="14" name="Graphic 13" descr="Customer review outline">
            <a:extLst>
              <a:ext uri="{FF2B5EF4-FFF2-40B4-BE49-F238E27FC236}">
                <a16:creationId xmlns:a16="http://schemas.microsoft.com/office/drawing/2014/main" id="{70125B48-664A-C037-8F57-349A68171D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18649" y="6462439"/>
            <a:ext cx="1828800" cy="1828800"/>
          </a:xfrm>
          <a:prstGeom prst="rect">
            <a:avLst/>
          </a:prstGeom>
        </p:spPr>
      </p:pic>
      <p:sp>
        <p:nvSpPr>
          <p:cNvPr id="15" name="TextBox 14">
            <a:extLst>
              <a:ext uri="{FF2B5EF4-FFF2-40B4-BE49-F238E27FC236}">
                <a16:creationId xmlns:a16="http://schemas.microsoft.com/office/drawing/2014/main" id="{257CF626-CE47-6D9C-17C1-20EC5CB69F34}"/>
              </a:ext>
            </a:extLst>
          </p:cNvPr>
          <p:cNvSpPr txBox="1"/>
          <p:nvPr/>
        </p:nvSpPr>
        <p:spPr>
          <a:xfrm>
            <a:off x="6905446" y="8163242"/>
            <a:ext cx="17431108" cy="1815882"/>
          </a:xfrm>
          <a:prstGeom prst="rect">
            <a:avLst/>
          </a:prstGeom>
          <a:noFill/>
        </p:spPr>
        <p:txBody>
          <a:bodyPr wrap="square">
            <a:spAutoFit/>
          </a:bodyPr>
          <a:lstStyle/>
          <a:p>
            <a:pPr>
              <a:buNone/>
            </a:pPr>
            <a:r>
              <a:rPr lang="en-US" sz="2800" b="1" dirty="0">
                <a:solidFill>
                  <a:schemeClr val="bg1"/>
                </a:solidFill>
              </a:rPr>
              <a:t>Soft Skills Development</a:t>
            </a:r>
          </a:p>
          <a:p>
            <a:pPr>
              <a:buFont typeface="Arial" panose="020B0604020202020204" pitchFamily="34" charset="0"/>
              <a:buChar char="•"/>
            </a:pPr>
            <a:r>
              <a:rPr lang="en-US" sz="2800" dirty="0">
                <a:solidFill>
                  <a:schemeClr val="bg1"/>
                </a:solidFill>
              </a:rPr>
              <a:t>Coordinating Cross-Functional Project Teams</a:t>
            </a:r>
          </a:p>
          <a:p>
            <a:pPr>
              <a:buFont typeface="Arial" panose="020B0604020202020204" pitchFamily="34" charset="0"/>
              <a:buChar char="•"/>
            </a:pPr>
            <a:r>
              <a:rPr lang="en-US" sz="2800" dirty="0">
                <a:solidFill>
                  <a:schemeClr val="bg1"/>
                </a:solidFill>
              </a:rPr>
              <a:t>Distributing Workload Effectively</a:t>
            </a:r>
          </a:p>
          <a:p>
            <a:pPr>
              <a:buFont typeface="Arial" panose="020B0604020202020204" pitchFamily="34" charset="0"/>
              <a:buChar char="•"/>
            </a:pPr>
            <a:r>
              <a:rPr lang="en-US" sz="2800" dirty="0">
                <a:solidFill>
                  <a:schemeClr val="bg1"/>
                </a:solidFill>
              </a:rPr>
              <a:t>Managing Stakeholder Expectations and Communication</a:t>
            </a:r>
          </a:p>
        </p:txBody>
      </p:sp>
      <p:sp>
        <p:nvSpPr>
          <p:cNvPr id="16" name="TextBox 15">
            <a:extLst>
              <a:ext uri="{FF2B5EF4-FFF2-40B4-BE49-F238E27FC236}">
                <a16:creationId xmlns:a16="http://schemas.microsoft.com/office/drawing/2014/main" id="{DA68DF48-EAEF-01E1-DC91-994980663314}"/>
              </a:ext>
            </a:extLst>
          </p:cNvPr>
          <p:cNvSpPr txBox="1"/>
          <p:nvPr/>
        </p:nvSpPr>
        <p:spPr>
          <a:xfrm>
            <a:off x="709878" y="4120583"/>
            <a:ext cx="8890407" cy="2677656"/>
          </a:xfrm>
          <a:prstGeom prst="rect">
            <a:avLst/>
          </a:prstGeom>
          <a:noFill/>
        </p:spPr>
        <p:txBody>
          <a:bodyPr wrap="square">
            <a:spAutoFit/>
          </a:bodyPr>
          <a:lstStyle/>
          <a:p>
            <a:pPr>
              <a:buNone/>
            </a:pPr>
            <a:r>
              <a:rPr lang="en-US" sz="2800" b="1" dirty="0">
                <a:solidFill>
                  <a:schemeClr val="bg1"/>
                </a:solidFill>
              </a:rPr>
              <a:t>Technical Learnings &amp; Challenges</a:t>
            </a:r>
          </a:p>
          <a:p>
            <a:pPr>
              <a:buFont typeface="Arial" panose="020B0604020202020204" pitchFamily="34" charset="0"/>
              <a:buChar char="•"/>
            </a:pPr>
            <a:r>
              <a:rPr lang="en-US" sz="2800" dirty="0">
                <a:solidFill>
                  <a:schemeClr val="bg1"/>
                </a:solidFill>
              </a:rPr>
              <a:t>Understanding the Dashboard Development Lifecycle</a:t>
            </a:r>
          </a:p>
          <a:p>
            <a:pPr>
              <a:buFont typeface="Arial" panose="020B0604020202020204" pitchFamily="34" charset="0"/>
              <a:buChar char="•"/>
            </a:pPr>
            <a:r>
              <a:rPr lang="en-US" sz="2800" dirty="0">
                <a:solidFill>
                  <a:schemeClr val="bg1"/>
                </a:solidFill>
              </a:rPr>
              <a:t>Creating Functional Dashboard Mockups</a:t>
            </a:r>
          </a:p>
          <a:p>
            <a:pPr>
              <a:buFont typeface="Arial" panose="020B0604020202020204" pitchFamily="34" charset="0"/>
              <a:buChar char="•"/>
            </a:pPr>
            <a:r>
              <a:rPr lang="en-US" sz="2800" dirty="0">
                <a:solidFill>
                  <a:schemeClr val="bg1"/>
                </a:solidFill>
              </a:rPr>
              <a:t>Managing Technical Aspects of the Project</a:t>
            </a:r>
          </a:p>
          <a:p>
            <a:pPr>
              <a:buFont typeface="Arial" panose="020B0604020202020204" pitchFamily="34" charset="0"/>
              <a:buChar char="•"/>
            </a:pPr>
            <a:r>
              <a:rPr lang="en-US" sz="2800" dirty="0">
                <a:solidFill>
                  <a:schemeClr val="bg1"/>
                </a:solidFill>
              </a:rPr>
              <a:t>Building Data Models using DAX and Performing ETL in Power BI</a:t>
            </a:r>
          </a:p>
        </p:txBody>
      </p:sp>
    </p:spTree>
    <p:extLst>
      <p:ext uri="{BB962C8B-B14F-4D97-AF65-F5344CB8AC3E}">
        <p14:creationId xmlns:p14="http://schemas.microsoft.com/office/powerpoint/2010/main" val="2716637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4082F41C-EA4F-A5DB-9232-1E6040AED0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69E4AB-663E-D6D0-C208-82FFCC1382D3}"/>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A2DD9BFF-DC47-17A4-816E-B5635A2F253C}"/>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B758E7B0-8F71-DC58-19A2-D7974F73EAA2}"/>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44F834C-15DD-DAE3-A042-11515B31D002}"/>
              </a:ext>
            </a:extLst>
          </p:cNvPr>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7CC75341-CA5B-18D7-83B2-EBBC981A6A1F}"/>
              </a:ext>
            </a:extLst>
          </p:cNvPr>
          <p:cNvSpPr txBox="1"/>
          <p:nvPr/>
        </p:nvSpPr>
        <p:spPr>
          <a:xfrm>
            <a:off x="1990393" y="98277"/>
            <a:ext cx="142806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Future Scope</a:t>
            </a:r>
          </a:p>
        </p:txBody>
      </p:sp>
      <p:sp>
        <p:nvSpPr>
          <p:cNvPr id="12" name="TextBox 11">
            <a:extLst>
              <a:ext uri="{FF2B5EF4-FFF2-40B4-BE49-F238E27FC236}">
                <a16:creationId xmlns:a16="http://schemas.microsoft.com/office/drawing/2014/main" id="{8B3F780E-B82D-86AC-BFED-60BE550604F8}"/>
              </a:ext>
            </a:extLst>
          </p:cNvPr>
          <p:cNvSpPr txBox="1"/>
          <p:nvPr/>
        </p:nvSpPr>
        <p:spPr>
          <a:xfrm>
            <a:off x="9647545" y="1627127"/>
            <a:ext cx="8488055" cy="8463855"/>
          </a:xfrm>
          <a:prstGeom prst="rect">
            <a:avLst/>
          </a:prstGeom>
          <a:noFill/>
        </p:spPr>
        <p:txBody>
          <a:bodyPr wrap="square">
            <a:spAutoFit/>
          </a:bodyPr>
          <a:lstStyle/>
          <a:p>
            <a:pPr>
              <a:buNone/>
            </a:pPr>
            <a:r>
              <a:rPr lang="en-US" sz="3200" b="1" dirty="0">
                <a:solidFill>
                  <a:schemeClr val="bg1"/>
                </a:solidFill>
              </a:rPr>
              <a:t>Improvements</a:t>
            </a:r>
          </a:p>
          <a:p>
            <a:pPr>
              <a:buNone/>
            </a:pPr>
            <a:endParaRPr lang="en-US" sz="3200" b="1" dirty="0">
              <a:solidFill>
                <a:schemeClr val="bg1"/>
              </a:solidFill>
            </a:endParaRPr>
          </a:p>
          <a:p>
            <a:pPr marL="457200" indent="-457200">
              <a:buFont typeface="Wingdings" pitchFamily="2" charset="2"/>
              <a:buChar char="Ø"/>
            </a:pPr>
            <a:r>
              <a:rPr lang="en-US" sz="3200" dirty="0">
                <a:solidFill>
                  <a:schemeClr val="bg1"/>
                </a:solidFill>
              </a:rPr>
              <a:t>Engage students earlier in the data pipeline, particularly during the ETL stage</a:t>
            </a:r>
          </a:p>
          <a:p>
            <a:pPr marL="457200" indent="-457200">
              <a:buFont typeface="Wingdings" pitchFamily="2" charset="2"/>
              <a:buChar char="Ø"/>
            </a:pPr>
            <a:r>
              <a:rPr lang="en-US" sz="3200" dirty="0">
                <a:solidFill>
                  <a:schemeClr val="bg1"/>
                </a:solidFill>
              </a:rPr>
              <a:t>Automate dashboard deployment by uploading PBIX files to Docker and integrating scheduling with Power Apps</a:t>
            </a:r>
          </a:p>
          <a:p>
            <a:pPr>
              <a:buFont typeface="Arial" panose="020B0604020202020204" pitchFamily="34" charset="0"/>
              <a:buChar char="•"/>
            </a:pPr>
            <a:endParaRPr lang="en-US" sz="3200" dirty="0">
              <a:solidFill>
                <a:schemeClr val="bg1"/>
              </a:solidFill>
            </a:endParaRPr>
          </a:p>
          <a:p>
            <a:pPr>
              <a:buFont typeface="Arial" panose="020B0604020202020204" pitchFamily="34" charset="0"/>
              <a:buChar char="•"/>
            </a:pPr>
            <a:endParaRPr lang="en-US" sz="3200" dirty="0">
              <a:solidFill>
                <a:schemeClr val="bg1"/>
              </a:solidFill>
            </a:endParaRPr>
          </a:p>
          <a:p>
            <a:pPr>
              <a:buNone/>
            </a:pPr>
            <a:r>
              <a:rPr lang="en-US" sz="3200" b="1" dirty="0">
                <a:solidFill>
                  <a:schemeClr val="bg1"/>
                </a:solidFill>
              </a:rPr>
              <a:t>Long-Term Vision</a:t>
            </a:r>
          </a:p>
          <a:p>
            <a:pPr>
              <a:buNone/>
            </a:pPr>
            <a:endParaRPr lang="en-US" sz="3200" b="1" dirty="0">
              <a:solidFill>
                <a:schemeClr val="bg1"/>
              </a:solidFill>
            </a:endParaRPr>
          </a:p>
          <a:p>
            <a:pPr marL="457200" indent="-457200">
              <a:buFont typeface="Wingdings" pitchFamily="2" charset="2"/>
              <a:buChar char="Ø"/>
            </a:pPr>
            <a:r>
              <a:rPr lang="en-US" sz="3200" dirty="0">
                <a:solidFill>
                  <a:schemeClr val="bg1"/>
                </a:solidFill>
              </a:rPr>
              <a:t>Encourage experimental data exploration and use of machine learning models</a:t>
            </a:r>
          </a:p>
          <a:p>
            <a:pPr marL="457200" indent="-457200">
              <a:buFont typeface="Wingdings" pitchFamily="2" charset="2"/>
              <a:buChar char="Ø"/>
            </a:pPr>
            <a:r>
              <a:rPr lang="en-US" sz="3200" dirty="0">
                <a:solidFill>
                  <a:schemeClr val="bg1"/>
                </a:solidFill>
              </a:rPr>
              <a:t>Treat dashboarding as a foundational step toward more advanced analytics</a:t>
            </a:r>
          </a:p>
          <a:p>
            <a:pPr marL="457200" indent="-457200">
              <a:buFont typeface="Wingdings" pitchFamily="2" charset="2"/>
              <a:buChar char="Ø"/>
            </a:pPr>
            <a:r>
              <a:rPr lang="en-US" sz="3200" dirty="0">
                <a:solidFill>
                  <a:schemeClr val="bg1"/>
                </a:solidFill>
              </a:rPr>
              <a:t>Evolve the process toward complex predictive and prescriptive analytics</a:t>
            </a:r>
          </a:p>
        </p:txBody>
      </p:sp>
      <p:graphicFrame>
        <p:nvGraphicFramePr>
          <p:cNvPr id="6" name="Diagram 5">
            <a:extLst>
              <a:ext uri="{FF2B5EF4-FFF2-40B4-BE49-F238E27FC236}">
                <a16:creationId xmlns:a16="http://schemas.microsoft.com/office/drawing/2014/main" id="{4D725015-6F22-0E11-0E3C-C6E240F6DDDA}"/>
              </a:ext>
            </a:extLst>
          </p:cNvPr>
          <p:cNvGraphicFramePr/>
          <p:nvPr>
            <p:extLst>
              <p:ext uri="{D42A27DB-BD31-4B8C-83A1-F6EECF244321}">
                <p14:modId xmlns:p14="http://schemas.microsoft.com/office/powerpoint/2010/main" val="3804191061"/>
              </p:ext>
            </p:extLst>
          </p:nvPr>
        </p:nvGraphicFramePr>
        <p:xfrm>
          <a:off x="-896101" y="1358816"/>
          <a:ext cx="12192000"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59363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07B84B1-0759-1320-629B-21E582A896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F415AE-D7C5-A6AA-E53E-918617A4B1F6}"/>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5854CE8-27B1-4B13-00B8-A2C26C41AA23}"/>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a:extLst>
              <a:ext uri="{FF2B5EF4-FFF2-40B4-BE49-F238E27FC236}">
                <a16:creationId xmlns:a16="http://schemas.microsoft.com/office/drawing/2014/main" id="{30B6A567-DA3B-D662-A62E-29B200B02ECA}"/>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7AB5323-11E7-652D-C7E2-65886AC7A41E}"/>
              </a:ext>
            </a:extLst>
          </p:cNvPr>
          <p:cNvSpPr/>
          <p:nvPr/>
        </p:nvSpPr>
        <p:spPr>
          <a:xfrm>
            <a:off x="10248303" y="363635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a:extLst>
              <a:ext uri="{FF2B5EF4-FFF2-40B4-BE49-F238E27FC236}">
                <a16:creationId xmlns:a16="http://schemas.microsoft.com/office/drawing/2014/main" id="{291322D2-7CAC-55C2-EBAA-73F9E665F7FA}"/>
              </a:ext>
            </a:extLst>
          </p:cNvPr>
          <p:cNvSpPr txBox="1"/>
          <p:nvPr/>
        </p:nvSpPr>
        <p:spPr>
          <a:xfrm>
            <a:off x="1990393" y="98277"/>
            <a:ext cx="142806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Appendix</a:t>
            </a:r>
          </a:p>
        </p:txBody>
      </p:sp>
      <p:sp>
        <p:nvSpPr>
          <p:cNvPr id="12" name="TextBox 11">
            <a:extLst>
              <a:ext uri="{FF2B5EF4-FFF2-40B4-BE49-F238E27FC236}">
                <a16:creationId xmlns:a16="http://schemas.microsoft.com/office/drawing/2014/main" id="{ABC87CFE-8ADD-0024-8F1A-4AF3AFF01D4A}"/>
              </a:ext>
            </a:extLst>
          </p:cNvPr>
          <p:cNvSpPr txBox="1"/>
          <p:nvPr/>
        </p:nvSpPr>
        <p:spPr>
          <a:xfrm>
            <a:off x="326618" y="1525658"/>
            <a:ext cx="17732781" cy="6555641"/>
          </a:xfrm>
          <a:prstGeom prst="rect">
            <a:avLst/>
          </a:prstGeom>
          <a:noFill/>
        </p:spPr>
        <p:txBody>
          <a:bodyPr wrap="square">
            <a:spAutoFit/>
          </a:bodyPr>
          <a:lstStyle/>
          <a:p>
            <a:pPr>
              <a:buNone/>
            </a:pPr>
            <a:r>
              <a:rPr lang="en-US" sz="2800" b="1" dirty="0">
                <a:solidFill>
                  <a:schemeClr val="bg1"/>
                </a:solidFill>
              </a:rPr>
              <a:t>Table Overview:</a:t>
            </a:r>
          </a:p>
          <a:p>
            <a:pPr marL="457200" indent="-457200">
              <a:buFont typeface="Wingdings" pitchFamily="2" charset="2"/>
              <a:buChar char="Ø"/>
            </a:pPr>
            <a:r>
              <a:rPr lang="en-US" sz="2800" b="1" dirty="0">
                <a:solidFill>
                  <a:schemeClr val="bg1"/>
                </a:solidFill>
              </a:rPr>
              <a:t>Weight</a:t>
            </a:r>
            <a:r>
              <a:rPr lang="en-US" sz="2800" dirty="0">
                <a:solidFill>
                  <a:schemeClr val="bg1"/>
                </a:solidFill>
              </a:rPr>
              <a:t>: The total weight of the products handled</a:t>
            </a:r>
          </a:p>
          <a:p>
            <a:pPr marL="457200" indent="-457200">
              <a:buFont typeface="Wingdings" pitchFamily="2" charset="2"/>
              <a:buChar char="Ø"/>
            </a:pPr>
            <a:r>
              <a:rPr lang="en-US" sz="2800" b="1" dirty="0">
                <a:solidFill>
                  <a:schemeClr val="bg1"/>
                </a:solidFill>
              </a:rPr>
              <a:t>Cases</a:t>
            </a:r>
            <a:r>
              <a:rPr lang="en-US" sz="2800" dirty="0">
                <a:solidFill>
                  <a:schemeClr val="bg1"/>
                </a:solidFill>
              </a:rPr>
              <a:t>: The number of cases handled</a:t>
            </a:r>
          </a:p>
          <a:p>
            <a:pPr marL="457200" indent="-457200">
              <a:buFont typeface="Wingdings" pitchFamily="2" charset="2"/>
              <a:buChar char="Ø"/>
            </a:pPr>
            <a:r>
              <a:rPr lang="en-US" sz="2800" b="1" dirty="0">
                <a:solidFill>
                  <a:schemeClr val="bg1"/>
                </a:solidFill>
              </a:rPr>
              <a:t>Lines</a:t>
            </a:r>
            <a:r>
              <a:rPr lang="en-US" sz="2800" dirty="0">
                <a:solidFill>
                  <a:schemeClr val="bg1"/>
                </a:solidFill>
              </a:rPr>
              <a:t>: The number of product lines</a:t>
            </a:r>
          </a:p>
          <a:p>
            <a:pPr marL="457200" indent="-457200">
              <a:buFont typeface="Wingdings" pitchFamily="2" charset="2"/>
              <a:buChar char="Ø"/>
            </a:pPr>
            <a:r>
              <a:rPr lang="en-US" sz="2800" b="1" dirty="0">
                <a:solidFill>
                  <a:schemeClr val="bg1"/>
                </a:solidFill>
              </a:rPr>
              <a:t>Pallets</a:t>
            </a:r>
            <a:r>
              <a:rPr lang="en-US" sz="2800" dirty="0">
                <a:solidFill>
                  <a:schemeClr val="bg1"/>
                </a:solidFill>
              </a:rPr>
              <a:t>: The number of pallets processed</a:t>
            </a:r>
          </a:p>
          <a:p>
            <a:pPr marL="457200" indent="-457200">
              <a:buFont typeface="Wingdings" pitchFamily="2" charset="2"/>
              <a:buChar char="Ø"/>
            </a:pPr>
            <a:r>
              <a:rPr lang="en-US" sz="2800" b="1" dirty="0">
                <a:solidFill>
                  <a:schemeClr val="bg1"/>
                </a:solidFill>
              </a:rPr>
              <a:t>Cases/Line</a:t>
            </a:r>
            <a:r>
              <a:rPr lang="en-US" sz="2800" dirty="0">
                <a:solidFill>
                  <a:schemeClr val="bg1"/>
                </a:solidFill>
              </a:rPr>
              <a:t>: The number of cases per line</a:t>
            </a:r>
          </a:p>
          <a:p>
            <a:pPr marL="457200" indent="-457200">
              <a:buFont typeface="Wingdings" pitchFamily="2" charset="2"/>
              <a:buChar char="Ø"/>
            </a:pPr>
            <a:r>
              <a:rPr lang="en-US" sz="2800" b="1" dirty="0">
                <a:solidFill>
                  <a:schemeClr val="bg1"/>
                </a:solidFill>
              </a:rPr>
              <a:t>PO Count</a:t>
            </a:r>
            <a:r>
              <a:rPr lang="en-US" sz="2800" dirty="0">
                <a:solidFill>
                  <a:schemeClr val="bg1"/>
                </a:solidFill>
              </a:rPr>
              <a:t>: The number of purchase orders</a:t>
            </a:r>
          </a:p>
          <a:p>
            <a:pPr marL="457200" indent="-457200">
              <a:buFont typeface="Wingdings" pitchFamily="2" charset="2"/>
              <a:buChar char="Ø"/>
            </a:pPr>
            <a:r>
              <a:rPr lang="en-US" sz="2800" b="1" dirty="0">
                <a:solidFill>
                  <a:schemeClr val="bg1"/>
                </a:solidFill>
              </a:rPr>
              <a:t>Item Spread</a:t>
            </a:r>
            <a:r>
              <a:rPr lang="en-US" sz="2800" dirty="0">
                <a:solidFill>
                  <a:schemeClr val="bg1"/>
                </a:solidFill>
              </a:rPr>
              <a:t>: The distribution of products across items</a:t>
            </a:r>
          </a:p>
          <a:p>
            <a:pPr marL="457200" indent="-457200">
              <a:buFont typeface="Wingdings" pitchFamily="2" charset="2"/>
              <a:buChar char="Ø"/>
            </a:pPr>
            <a:r>
              <a:rPr lang="en-US" sz="2800" b="1" dirty="0">
                <a:solidFill>
                  <a:schemeClr val="bg1"/>
                </a:solidFill>
              </a:rPr>
              <a:t>Dock Time (Hours)</a:t>
            </a:r>
            <a:r>
              <a:rPr lang="en-US" sz="2800" dirty="0">
                <a:solidFill>
                  <a:schemeClr val="bg1"/>
                </a:solidFill>
              </a:rPr>
              <a:t>: The time taken for docking operations</a:t>
            </a:r>
          </a:p>
          <a:p>
            <a:pPr marL="457200" indent="-457200">
              <a:buFont typeface="Wingdings" pitchFamily="2" charset="2"/>
              <a:buChar char="Ø"/>
            </a:pPr>
            <a:r>
              <a:rPr lang="en-US" sz="2800" b="1" dirty="0">
                <a:solidFill>
                  <a:schemeClr val="bg1"/>
                </a:solidFill>
              </a:rPr>
              <a:t>Metrics in Focus:</a:t>
            </a:r>
          </a:p>
          <a:p>
            <a:pPr marL="457200" indent="-457200">
              <a:buFont typeface="Wingdings" pitchFamily="2" charset="2"/>
              <a:buChar char="Ø"/>
            </a:pPr>
            <a:r>
              <a:rPr lang="en-US" sz="2800" b="1" dirty="0">
                <a:solidFill>
                  <a:schemeClr val="bg1"/>
                </a:solidFill>
              </a:rPr>
              <a:t>Five Key Metrics</a:t>
            </a:r>
            <a:r>
              <a:rPr lang="en-US" sz="2800" dirty="0">
                <a:solidFill>
                  <a:schemeClr val="bg1"/>
                </a:solidFill>
              </a:rPr>
              <a:t>: These include Weight, Docking Time, Item Spread, and more, essential for performance analysis.</a:t>
            </a:r>
          </a:p>
          <a:p>
            <a:pPr marL="457200" indent="-457200">
              <a:buFont typeface="Wingdings" pitchFamily="2" charset="2"/>
              <a:buChar char="Ø"/>
            </a:pPr>
            <a:r>
              <a:rPr lang="en-US" sz="2800" b="1" dirty="0">
                <a:solidFill>
                  <a:schemeClr val="bg1"/>
                </a:solidFill>
              </a:rPr>
              <a:t>Docking Time</a:t>
            </a:r>
            <a:r>
              <a:rPr lang="en-US" sz="2800" dirty="0">
                <a:solidFill>
                  <a:schemeClr val="bg1"/>
                </a:solidFill>
              </a:rPr>
              <a:t>: The total time taken for docking and processing goods.</a:t>
            </a:r>
          </a:p>
          <a:p>
            <a:pPr marL="457200" indent="-457200">
              <a:buFont typeface="Wingdings" pitchFamily="2" charset="2"/>
              <a:buChar char="Ø"/>
            </a:pPr>
            <a:r>
              <a:rPr lang="en-US" sz="2800" b="1" dirty="0">
                <a:solidFill>
                  <a:schemeClr val="bg1"/>
                </a:solidFill>
              </a:rPr>
              <a:t>Item Spread</a:t>
            </a:r>
            <a:r>
              <a:rPr lang="en-US" sz="2800" dirty="0">
                <a:solidFill>
                  <a:schemeClr val="bg1"/>
                </a:solidFill>
              </a:rPr>
              <a:t>: Indicates how diversified the items are in terms of volume and variety.</a:t>
            </a:r>
          </a:p>
          <a:p>
            <a:pPr marL="457200" indent="-457200">
              <a:buFont typeface="Wingdings" pitchFamily="2" charset="2"/>
              <a:buChar char="Ø"/>
            </a:pPr>
            <a:r>
              <a:rPr lang="en-US" sz="2800" dirty="0">
                <a:solidFill>
                  <a:schemeClr val="bg1"/>
                </a:solidFill>
              </a:rPr>
              <a:t>This table supports the analysis by providing foundational operational data that aids in assessing process efficiency, resource allocation, and performance across different companies.</a:t>
            </a:r>
          </a:p>
        </p:txBody>
      </p:sp>
      <p:pic>
        <p:nvPicPr>
          <p:cNvPr id="13" name="Picture 12">
            <a:extLst>
              <a:ext uri="{FF2B5EF4-FFF2-40B4-BE49-F238E27FC236}">
                <a16:creationId xmlns:a16="http://schemas.microsoft.com/office/drawing/2014/main" id="{B536542D-61F1-5FF1-BB53-A950F3345CDD}"/>
              </a:ext>
            </a:extLst>
          </p:cNvPr>
          <p:cNvPicPr>
            <a:picLocks noChangeAspect="1"/>
          </p:cNvPicPr>
          <p:nvPr/>
        </p:nvPicPr>
        <p:blipFill>
          <a:blip r:embed="rId7"/>
          <a:stretch>
            <a:fillRect/>
          </a:stretch>
        </p:blipFill>
        <p:spPr>
          <a:xfrm>
            <a:off x="213318" y="8113237"/>
            <a:ext cx="17834843" cy="1786601"/>
          </a:xfrm>
          <a:prstGeom prst="rect">
            <a:avLst/>
          </a:prstGeom>
        </p:spPr>
      </p:pic>
    </p:spTree>
    <p:extLst>
      <p:ext uri="{BB962C8B-B14F-4D97-AF65-F5344CB8AC3E}">
        <p14:creationId xmlns:p14="http://schemas.microsoft.com/office/powerpoint/2010/main" val="3314257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2FB95BA5-29FB-F49F-8ED0-468DBC05B5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6462CD-BCFC-0C3C-74E2-13B086051FED}"/>
              </a:ext>
            </a:extLst>
          </p:cNvPr>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28EDE1D-3CCA-2C7F-B790-BD786A6009A8}"/>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4"/>
            <a:stretch>
              <a:fillRect t="-90136"/>
            </a:stretch>
          </a:blipFill>
        </p:spPr>
        <p:txBody>
          <a:bodyPr/>
          <a:lstStyle/>
          <a:p>
            <a:endParaRPr lang="en-US"/>
          </a:p>
        </p:txBody>
      </p:sp>
      <p:sp>
        <p:nvSpPr>
          <p:cNvPr id="4" name="Freeform 4">
            <a:extLst>
              <a:ext uri="{FF2B5EF4-FFF2-40B4-BE49-F238E27FC236}">
                <a16:creationId xmlns:a16="http://schemas.microsoft.com/office/drawing/2014/main" id="{94061ADB-595D-5DB2-C16C-D1E46CB80A03}"/>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25B6FF7-C8EE-C4F7-44F1-6F7371DD4ED7}"/>
              </a:ext>
            </a:extLst>
          </p:cNvPr>
          <p:cNvSpPr/>
          <p:nvPr/>
        </p:nvSpPr>
        <p:spPr>
          <a:xfrm>
            <a:off x="10248303" y="363635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5"/>
            <a:stretch>
              <a:fillRect/>
            </a:stretch>
          </a:blipFill>
        </p:spPr>
        <p:txBody>
          <a:bodyPr/>
          <a:lstStyle/>
          <a:p>
            <a:endParaRPr lang="en-US"/>
          </a:p>
        </p:txBody>
      </p:sp>
      <p:sp>
        <p:nvSpPr>
          <p:cNvPr id="7" name="TextBox 7">
            <a:extLst>
              <a:ext uri="{FF2B5EF4-FFF2-40B4-BE49-F238E27FC236}">
                <a16:creationId xmlns:a16="http://schemas.microsoft.com/office/drawing/2014/main" id="{242B2AFC-EFD9-0B25-CD78-FDCBFA7EB626}"/>
              </a:ext>
            </a:extLst>
          </p:cNvPr>
          <p:cNvSpPr txBox="1"/>
          <p:nvPr/>
        </p:nvSpPr>
        <p:spPr>
          <a:xfrm>
            <a:off x="1990393" y="98277"/>
            <a:ext cx="14280694" cy="1017394"/>
          </a:xfrm>
          <a:prstGeom prst="rect">
            <a:avLst/>
          </a:prstGeom>
        </p:spPr>
        <p:txBody>
          <a:bodyPr wrap="square" lIns="0" tIns="0" rIns="0" bIns="0" rtlCol="0" anchor="t">
            <a:spAutoFit/>
          </a:bodyPr>
          <a:lstStyle/>
          <a:p>
            <a:pPr marL="0" lvl="0" indent="0" algn="ctr">
              <a:lnSpc>
                <a:spcPts val="8203"/>
              </a:lnSpc>
              <a:spcBef>
                <a:spcPct val="0"/>
              </a:spcBef>
            </a:pPr>
            <a:r>
              <a:rPr lang="en-US" sz="5944" spc="582" dirty="0">
                <a:solidFill>
                  <a:srgbClr val="FDFBFB"/>
                </a:solidFill>
                <a:latin typeface="League Spartan"/>
                <a:ea typeface="League Spartan"/>
                <a:cs typeface="League Spartan"/>
                <a:sym typeface="League Spartan"/>
              </a:rPr>
              <a:t>Appendix</a:t>
            </a:r>
          </a:p>
        </p:txBody>
      </p:sp>
      <p:pic>
        <p:nvPicPr>
          <p:cNvPr id="9" name="Picture 8" descr="A screenshot of a computer&#10;&#10;AI-generated content may be incorrect.">
            <a:extLst>
              <a:ext uri="{FF2B5EF4-FFF2-40B4-BE49-F238E27FC236}">
                <a16:creationId xmlns:a16="http://schemas.microsoft.com/office/drawing/2014/main" id="{2DC226F6-A5B6-0138-92C2-E16246C75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9653" y="1315107"/>
            <a:ext cx="12562174" cy="8873616"/>
          </a:xfrm>
          <a:prstGeom prst="rect">
            <a:avLst/>
          </a:prstGeom>
        </p:spPr>
      </p:pic>
    </p:spTree>
    <p:extLst>
      <p:ext uri="{BB962C8B-B14F-4D97-AF65-F5344CB8AC3E}">
        <p14:creationId xmlns:p14="http://schemas.microsoft.com/office/powerpoint/2010/main" val="3805700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958788" y="-4959288"/>
            <a:ext cx="20205576" cy="20205576"/>
          </a:xfrm>
          <a:custGeom>
            <a:avLst/>
            <a:gdLst/>
            <a:ahLst/>
            <a:cxnLst/>
            <a:rect l="l" t="t" r="r" b="b"/>
            <a:pathLst>
              <a:path w="20205576" h="20205576">
                <a:moveTo>
                  <a:pt x="20205576" y="7274007"/>
                </a:moveTo>
                <a:lnTo>
                  <a:pt x="7274007" y="20205576"/>
                </a:lnTo>
                <a:lnTo>
                  <a:pt x="0" y="12931569"/>
                </a:lnTo>
                <a:lnTo>
                  <a:pt x="12931569" y="0"/>
                </a:lnTo>
                <a:lnTo>
                  <a:pt x="20205576" y="7274007"/>
                </a:lnTo>
                <a:close/>
              </a:path>
            </a:pathLst>
          </a:custGeom>
          <a:blipFill>
            <a:blip r:embed="rId2"/>
            <a:stretch>
              <a:fillRect l="-126470" r="-126470"/>
            </a:stretch>
          </a:blipFill>
        </p:spPr>
        <p:txBody>
          <a:bodyPr/>
          <a:lstStyle/>
          <a:p>
            <a:endParaRPr lang="en-US"/>
          </a:p>
        </p:txBody>
      </p:sp>
      <p:sp>
        <p:nvSpPr>
          <p:cNvPr id="3" name="Freeform 3"/>
          <p:cNvSpPr/>
          <p:nvPr/>
        </p:nvSpPr>
        <p:spPr>
          <a:xfrm>
            <a:off x="-4807770" y="5981902"/>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3"/>
            <a:stretch>
              <a:fillRect/>
            </a:stretch>
          </a:blipFill>
        </p:spPr>
        <p:txBody>
          <a:bodyPr/>
          <a:lstStyle/>
          <a:p>
            <a:endParaRPr lang="en-US"/>
          </a:p>
        </p:txBody>
      </p:sp>
      <p:sp>
        <p:nvSpPr>
          <p:cNvPr id="4" name="Freeform 4"/>
          <p:cNvSpPr/>
          <p:nvPr/>
        </p:nvSpPr>
        <p:spPr>
          <a:xfrm>
            <a:off x="4615324" y="-3592186"/>
            <a:ext cx="11672940" cy="9965773"/>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3"/>
            <a:stretch>
              <a:fillRect/>
            </a:stretch>
          </a:blipFill>
        </p:spPr>
        <p:txBody>
          <a:bodyPr/>
          <a:lstStyle/>
          <a:p>
            <a:endParaRPr lang="en-US"/>
          </a:p>
        </p:txBody>
      </p:sp>
      <p:sp>
        <p:nvSpPr>
          <p:cNvPr id="5" name="Freeform 5"/>
          <p:cNvSpPr/>
          <p:nvPr/>
        </p:nvSpPr>
        <p:spPr>
          <a:xfrm>
            <a:off x="8334558" y="1028700"/>
            <a:ext cx="8924742" cy="8500461"/>
          </a:xfrm>
          <a:custGeom>
            <a:avLst/>
            <a:gdLst/>
            <a:ahLst/>
            <a:cxnLst/>
            <a:rect l="l" t="t" r="r" b="b"/>
            <a:pathLst>
              <a:path w="8924742" h="8500461">
                <a:moveTo>
                  <a:pt x="0" y="0"/>
                </a:moveTo>
                <a:lnTo>
                  <a:pt x="8924742" y="0"/>
                </a:lnTo>
                <a:lnTo>
                  <a:pt x="8924742" y="8500461"/>
                </a:lnTo>
                <a:lnTo>
                  <a:pt x="0" y="8500461"/>
                </a:lnTo>
                <a:lnTo>
                  <a:pt x="0" y="0"/>
                </a:lnTo>
                <a:close/>
              </a:path>
            </a:pathLst>
          </a:custGeom>
          <a:blipFill>
            <a:blip r:embed="rId4"/>
            <a:stretch>
              <a:fillRect l="-21479" r="-21479"/>
            </a:stretch>
          </a:blipFill>
        </p:spPr>
        <p:txBody>
          <a:bodyPr/>
          <a:lstStyle/>
          <a:p>
            <a:endParaRPr lang="en-US"/>
          </a:p>
        </p:txBody>
      </p:sp>
      <p:grpSp>
        <p:nvGrpSpPr>
          <p:cNvPr id="6" name="Group 6"/>
          <p:cNvGrpSpPr/>
          <p:nvPr/>
        </p:nvGrpSpPr>
        <p:grpSpPr>
          <a:xfrm>
            <a:off x="2960513" y="2821948"/>
            <a:ext cx="9013475" cy="4643104"/>
            <a:chOff x="0" y="0"/>
            <a:chExt cx="1353106" cy="697024"/>
          </a:xfrm>
        </p:grpSpPr>
        <p:sp>
          <p:nvSpPr>
            <p:cNvPr id="7" name="Freeform 7"/>
            <p:cNvSpPr/>
            <p:nvPr/>
          </p:nvSpPr>
          <p:spPr>
            <a:xfrm>
              <a:off x="0" y="0"/>
              <a:ext cx="1353106" cy="697024"/>
            </a:xfrm>
            <a:custGeom>
              <a:avLst/>
              <a:gdLst/>
              <a:ahLst/>
              <a:cxnLst/>
              <a:rect l="l" t="t" r="r" b="b"/>
              <a:pathLst>
                <a:path w="1353106" h="697024">
                  <a:moveTo>
                    <a:pt x="0" y="0"/>
                  </a:moveTo>
                  <a:lnTo>
                    <a:pt x="1353106" y="0"/>
                  </a:lnTo>
                  <a:lnTo>
                    <a:pt x="1353106" y="697024"/>
                  </a:lnTo>
                  <a:lnTo>
                    <a:pt x="0" y="697024"/>
                  </a:lnTo>
                  <a:close/>
                </a:path>
              </a:pathLst>
            </a:custGeom>
            <a:solidFill>
              <a:srgbClr val="04577C"/>
            </a:solidFill>
            <a:ln w="38100" cap="sq">
              <a:solidFill>
                <a:srgbClr val="FEFFFF"/>
              </a:solidFill>
              <a:prstDash val="solid"/>
              <a:miter/>
            </a:ln>
          </p:spPr>
          <p:txBody>
            <a:bodyPr/>
            <a:lstStyle/>
            <a:p>
              <a:endParaRPr lang="en-US"/>
            </a:p>
          </p:txBody>
        </p:sp>
        <p:sp>
          <p:nvSpPr>
            <p:cNvPr id="8" name="TextBox 8"/>
            <p:cNvSpPr txBox="1"/>
            <p:nvPr/>
          </p:nvSpPr>
          <p:spPr>
            <a:xfrm>
              <a:off x="0" y="-114300"/>
              <a:ext cx="1353106" cy="811324"/>
            </a:xfrm>
            <a:prstGeom prst="rect">
              <a:avLst/>
            </a:prstGeom>
          </p:spPr>
          <p:txBody>
            <a:bodyPr lIns="0" tIns="0" rIns="0" bIns="0" rtlCol="0" anchor="ctr"/>
            <a:lstStyle/>
            <a:p>
              <a:pPr marL="0" lvl="0" indent="0" algn="ctr">
                <a:lnSpc>
                  <a:spcPts val="8646"/>
                </a:lnSpc>
                <a:spcBef>
                  <a:spcPct val="0"/>
                </a:spcBef>
              </a:pPr>
              <a:endParaRPr/>
            </a:p>
          </p:txBody>
        </p:sp>
      </p:grpSp>
      <p:grpSp>
        <p:nvGrpSpPr>
          <p:cNvPr id="9" name="Group 9"/>
          <p:cNvGrpSpPr/>
          <p:nvPr/>
        </p:nvGrpSpPr>
        <p:grpSpPr>
          <a:xfrm>
            <a:off x="2006398" y="3461020"/>
            <a:ext cx="6957692" cy="3364960"/>
            <a:chOff x="0" y="0"/>
            <a:chExt cx="1044491" cy="505149"/>
          </a:xfrm>
        </p:grpSpPr>
        <p:sp>
          <p:nvSpPr>
            <p:cNvPr id="10" name="Freeform 10"/>
            <p:cNvSpPr/>
            <p:nvPr/>
          </p:nvSpPr>
          <p:spPr>
            <a:xfrm>
              <a:off x="0" y="0"/>
              <a:ext cx="1044491" cy="505149"/>
            </a:xfrm>
            <a:custGeom>
              <a:avLst/>
              <a:gdLst/>
              <a:ahLst/>
              <a:cxnLst/>
              <a:rect l="l" t="t" r="r" b="b"/>
              <a:pathLst>
                <a:path w="1044491" h="505149">
                  <a:moveTo>
                    <a:pt x="0" y="0"/>
                  </a:moveTo>
                  <a:lnTo>
                    <a:pt x="1044491" y="0"/>
                  </a:lnTo>
                  <a:lnTo>
                    <a:pt x="1044491" y="505149"/>
                  </a:lnTo>
                  <a:lnTo>
                    <a:pt x="0" y="505149"/>
                  </a:lnTo>
                  <a:close/>
                </a:path>
              </a:pathLst>
            </a:custGeom>
            <a:solidFill>
              <a:srgbClr val="04577C"/>
            </a:solidFill>
            <a:ln w="38100" cap="sq">
              <a:solidFill>
                <a:srgbClr val="FEFFFF"/>
              </a:solidFill>
              <a:prstDash val="solid"/>
              <a:miter/>
            </a:ln>
          </p:spPr>
          <p:txBody>
            <a:bodyPr/>
            <a:lstStyle/>
            <a:p>
              <a:endParaRPr lang="en-US"/>
            </a:p>
          </p:txBody>
        </p:sp>
        <p:sp>
          <p:nvSpPr>
            <p:cNvPr id="11" name="TextBox 11"/>
            <p:cNvSpPr txBox="1"/>
            <p:nvPr/>
          </p:nvSpPr>
          <p:spPr>
            <a:xfrm>
              <a:off x="0" y="-114300"/>
              <a:ext cx="1044491" cy="619449"/>
            </a:xfrm>
            <a:prstGeom prst="rect">
              <a:avLst/>
            </a:prstGeom>
          </p:spPr>
          <p:txBody>
            <a:bodyPr lIns="0" tIns="0" rIns="0" bIns="0" rtlCol="0" anchor="ctr"/>
            <a:lstStyle/>
            <a:p>
              <a:pPr marL="0" lvl="0" indent="0" algn="ctr">
                <a:lnSpc>
                  <a:spcPts val="8646"/>
                </a:lnSpc>
                <a:spcBef>
                  <a:spcPct val="0"/>
                </a:spcBef>
              </a:pPr>
              <a:r>
                <a:rPr lang="en-US" sz="6265" spc="614" dirty="0">
                  <a:solidFill>
                    <a:srgbClr val="FDFBFB"/>
                  </a:solidFill>
                  <a:latin typeface="League Spartan"/>
                  <a:ea typeface="League Spartan"/>
                  <a:cs typeface="League Spartan"/>
                  <a:sym typeface="League Spartan"/>
                </a:rPr>
                <a:t>THANK YOU!</a:t>
              </a:r>
            </a:p>
          </p:txBody>
        </p:sp>
      </p:grpSp>
      <p:sp>
        <p:nvSpPr>
          <p:cNvPr id="12" name="Freeform 12"/>
          <p:cNvSpPr/>
          <p:nvPr/>
        </p:nvSpPr>
        <p:spPr>
          <a:xfrm>
            <a:off x="9416634" y="3429901"/>
            <a:ext cx="2070319" cy="2070319"/>
          </a:xfrm>
          <a:custGeom>
            <a:avLst/>
            <a:gdLst/>
            <a:ahLst/>
            <a:cxnLst/>
            <a:rect l="l" t="t" r="r" b="b"/>
            <a:pathLst>
              <a:path w="2070319" h="2070319">
                <a:moveTo>
                  <a:pt x="0" y="0"/>
                </a:moveTo>
                <a:lnTo>
                  <a:pt x="2070320" y="0"/>
                </a:lnTo>
                <a:lnTo>
                  <a:pt x="2070320" y="2070320"/>
                </a:lnTo>
                <a:lnTo>
                  <a:pt x="0" y="2070320"/>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8929601" y="5443071"/>
            <a:ext cx="3044387" cy="429435"/>
          </a:xfrm>
          <a:prstGeom prst="rect">
            <a:avLst/>
          </a:prstGeom>
        </p:spPr>
        <p:txBody>
          <a:bodyPr lIns="0" tIns="0" rIns="0" bIns="0" rtlCol="0" anchor="t">
            <a:spAutoFit/>
          </a:bodyPr>
          <a:lstStyle/>
          <a:p>
            <a:pPr marL="0" lvl="0" indent="0" algn="ctr">
              <a:lnSpc>
                <a:spcPts val="3401"/>
              </a:lnSpc>
              <a:spcBef>
                <a:spcPct val="0"/>
              </a:spcBef>
            </a:pPr>
            <a:r>
              <a:rPr lang="en-US" sz="2464" spc="241">
                <a:solidFill>
                  <a:srgbClr val="F5FFF5"/>
                </a:solidFill>
                <a:latin typeface="Arimo"/>
                <a:ea typeface="Arimo"/>
                <a:cs typeface="Arimo"/>
                <a:sym typeface="Arimo"/>
              </a:rPr>
              <a:t>DOT FOODS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1422830" y="5693878"/>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555965" y="2119266"/>
            <a:ext cx="1593285" cy="5252871"/>
            <a:chOff x="0" y="0"/>
            <a:chExt cx="419631" cy="1383472"/>
          </a:xfrm>
        </p:grpSpPr>
        <p:sp>
          <p:nvSpPr>
            <p:cNvPr id="4" name="Freeform 4"/>
            <p:cNvSpPr/>
            <p:nvPr/>
          </p:nvSpPr>
          <p:spPr>
            <a:xfrm>
              <a:off x="0" y="0"/>
              <a:ext cx="419631" cy="1383472"/>
            </a:xfrm>
            <a:custGeom>
              <a:avLst/>
              <a:gdLst/>
              <a:ahLst/>
              <a:cxnLst/>
              <a:rect l="l" t="t" r="r" b="b"/>
              <a:pathLst>
                <a:path w="419631" h="1383472">
                  <a:moveTo>
                    <a:pt x="0" y="0"/>
                  </a:moveTo>
                  <a:lnTo>
                    <a:pt x="419631" y="0"/>
                  </a:lnTo>
                  <a:lnTo>
                    <a:pt x="419631" y="1383472"/>
                  </a:lnTo>
                  <a:lnTo>
                    <a:pt x="0" y="1383472"/>
                  </a:lnTo>
                  <a:close/>
                </a:path>
              </a:pathLst>
            </a:custGeom>
            <a:solidFill>
              <a:srgbClr val="043F7C"/>
            </a:solidFill>
          </p:spPr>
          <p:txBody>
            <a:bodyPr/>
            <a:lstStyle/>
            <a:p>
              <a:endParaRPr lang="en-US"/>
            </a:p>
          </p:txBody>
        </p:sp>
        <p:sp>
          <p:nvSpPr>
            <p:cNvPr id="5" name="TextBox 5"/>
            <p:cNvSpPr txBox="1"/>
            <p:nvPr/>
          </p:nvSpPr>
          <p:spPr>
            <a:xfrm>
              <a:off x="0" y="-19050"/>
              <a:ext cx="419631" cy="1402522"/>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277440" y="2119266"/>
            <a:ext cx="8771560" cy="7659463"/>
            <a:chOff x="0" y="0"/>
            <a:chExt cx="1777177" cy="1151298"/>
          </a:xfrm>
        </p:grpSpPr>
        <p:sp>
          <p:nvSpPr>
            <p:cNvPr id="7" name="Freeform 7"/>
            <p:cNvSpPr/>
            <p:nvPr/>
          </p:nvSpPr>
          <p:spPr>
            <a:xfrm>
              <a:off x="0" y="0"/>
              <a:ext cx="1777177" cy="1151298"/>
            </a:xfrm>
            <a:custGeom>
              <a:avLst/>
              <a:gdLst/>
              <a:ahLst/>
              <a:cxnLst/>
              <a:rect l="l" t="t" r="r" b="b"/>
              <a:pathLst>
                <a:path w="1777177" h="1151298">
                  <a:moveTo>
                    <a:pt x="0" y="0"/>
                  </a:moveTo>
                  <a:lnTo>
                    <a:pt x="1777177" y="0"/>
                  </a:lnTo>
                  <a:lnTo>
                    <a:pt x="1777177" y="1151298"/>
                  </a:lnTo>
                  <a:lnTo>
                    <a:pt x="0" y="1151298"/>
                  </a:lnTo>
                  <a:close/>
                </a:path>
              </a:pathLst>
            </a:custGeom>
            <a:solidFill>
              <a:srgbClr val="FDFBFB"/>
            </a:solidFill>
          </p:spPr>
          <p:txBody>
            <a:bodyPr/>
            <a:lstStyle/>
            <a:p>
              <a:endParaRPr lang="en-US"/>
            </a:p>
          </p:txBody>
        </p:sp>
        <p:sp>
          <p:nvSpPr>
            <p:cNvPr id="8" name="TextBox 8"/>
            <p:cNvSpPr txBox="1"/>
            <p:nvPr/>
          </p:nvSpPr>
          <p:spPr>
            <a:xfrm>
              <a:off x="0" y="-19050"/>
              <a:ext cx="1777177" cy="117034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1540280" y="5596971"/>
            <a:ext cx="6747720" cy="4690029"/>
          </a:xfrm>
          <a:custGeom>
            <a:avLst/>
            <a:gdLst/>
            <a:ahLst/>
            <a:cxnLst/>
            <a:rect l="l" t="t" r="r" b="b"/>
            <a:pathLst>
              <a:path w="7444714" h="5577005">
                <a:moveTo>
                  <a:pt x="0" y="0"/>
                </a:moveTo>
                <a:lnTo>
                  <a:pt x="7444714" y="0"/>
                </a:lnTo>
                <a:lnTo>
                  <a:pt x="7444714" y="5577005"/>
                </a:lnTo>
                <a:lnTo>
                  <a:pt x="0" y="5577005"/>
                </a:lnTo>
                <a:lnTo>
                  <a:pt x="0" y="0"/>
                </a:lnTo>
                <a:close/>
              </a:path>
            </a:pathLst>
          </a:custGeom>
          <a:blipFill>
            <a:blip r:embed="rId4"/>
            <a:stretch>
              <a:fillRect/>
            </a:stretch>
          </a:blipFill>
        </p:spPr>
        <p:txBody>
          <a:bodyPr/>
          <a:lstStyle/>
          <a:p>
            <a:endParaRPr lang="en-US"/>
          </a:p>
        </p:txBody>
      </p:sp>
      <p:sp>
        <p:nvSpPr>
          <p:cNvPr id="10" name="Freeform 10"/>
          <p:cNvSpPr/>
          <p:nvPr/>
        </p:nvSpPr>
        <p:spPr>
          <a:xfrm>
            <a:off x="11540280" y="19966"/>
            <a:ext cx="6747720" cy="5577005"/>
          </a:xfrm>
          <a:custGeom>
            <a:avLst/>
            <a:gdLst/>
            <a:ahLst/>
            <a:cxnLst/>
            <a:rect l="l" t="t" r="r" b="b"/>
            <a:pathLst>
              <a:path w="7444714" h="6227438">
                <a:moveTo>
                  <a:pt x="0" y="0"/>
                </a:moveTo>
                <a:lnTo>
                  <a:pt x="7444714" y="0"/>
                </a:lnTo>
                <a:lnTo>
                  <a:pt x="7444714" y="6227438"/>
                </a:lnTo>
                <a:lnTo>
                  <a:pt x="0" y="6227438"/>
                </a:lnTo>
                <a:lnTo>
                  <a:pt x="0" y="0"/>
                </a:lnTo>
                <a:close/>
              </a:path>
            </a:pathLst>
          </a:custGeom>
          <a:blipFill>
            <a:blip r:embed="rId5"/>
            <a:stretch>
              <a:fillRect t="-4468" b="-4468"/>
            </a:stretch>
          </a:blipFill>
        </p:spPr>
        <p:txBody>
          <a:bodyPr/>
          <a:lstStyle/>
          <a:p>
            <a:endParaRPr lang="en-US"/>
          </a:p>
        </p:txBody>
      </p:sp>
      <p:sp>
        <p:nvSpPr>
          <p:cNvPr id="11" name="TextBox 11"/>
          <p:cNvSpPr txBox="1"/>
          <p:nvPr/>
        </p:nvSpPr>
        <p:spPr>
          <a:xfrm>
            <a:off x="-152400" y="777736"/>
            <a:ext cx="10668636" cy="1096454"/>
          </a:xfrm>
          <a:prstGeom prst="rect">
            <a:avLst/>
          </a:prstGeom>
        </p:spPr>
        <p:txBody>
          <a:bodyPr wrap="square" lIns="0" tIns="0" rIns="0" bIns="0" rtlCol="0" anchor="t">
            <a:spAutoFit/>
          </a:bodyPr>
          <a:lstStyle/>
          <a:p>
            <a:pPr marL="0" lvl="0" indent="0" algn="ctr">
              <a:lnSpc>
                <a:spcPts val="8205"/>
              </a:lnSpc>
              <a:spcBef>
                <a:spcPct val="0"/>
              </a:spcBef>
            </a:pPr>
            <a:r>
              <a:rPr lang="en-US" sz="8000"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Introduction</a:t>
            </a:r>
          </a:p>
        </p:txBody>
      </p:sp>
      <p:sp>
        <p:nvSpPr>
          <p:cNvPr id="12" name="TextBox 12"/>
          <p:cNvSpPr txBox="1"/>
          <p:nvPr/>
        </p:nvSpPr>
        <p:spPr>
          <a:xfrm>
            <a:off x="2394890" y="2119266"/>
            <a:ext cx="8654110" cy="7755969"/>
          </a:xfrm>
          <a:prstGeom prst="rect">
            <a:avLst/>
          </a:prstGeom>
        </p:spPr>
        <p:txBody>
          <a:bodyPr wrap="square" lIns="0" tIns="0" rIns="0" bIns="0" rtlCol="0" anchor="t">
            <a:spAutoFit/>
          </a:bodyPr>
          <a:lstStyle/>
          <a:p>
            <a:pPr algn="just"/>
            <a:r>
              <a:rPr lang="en" sz="2800" b="1" dirty="0"/>
              <a:t>Company Overview</a:t>
            </a:r>
            <a:endParaRPr lang="en-US" sz="2800" b="1" dirty="0">
              <a:ea typeface="Calibri"/>
              <a:cs typeface="Calibri"/>
            </a:endParaRPr>
          </a:p>
          <a:p>
            <a:pPr algn="just"/>
            <a:r>
              <a:rPr lang="en" sz="2800" dirty="0">
                <a:ea typeface="+mn-lt"/>
                <a:cs typeface="+mn-lt"/>
              </a:rPr>
              <a:t>Our project focuses on Dot Foods, the largest food redistributor in North America, connecting manufacturers and foodservice distributors for faster, more flexible deliveries across the U.S.</a:t>
            </a:r>
          </a:p>
          <a:p>
            <a:pPr algn="just"/>
            <a:endParaRPr lang="en" sz="2800" dirty="0"/>
          </a:p>
          <a:p>
            <a:pPr algn="just"/>
            <a:r>
              <a:rPr lang="en" sz="2800" b="1" dirty="0"/>
              <a:t>Project Scope</a:t>
            </a:r>
            <a:endParaRPr lang="en" sz="2800" b="1" dirty="0">
              <a:ea typeface="Calibri"/>
              <a:cs typeface="Calibri"/>
            </a:endParaRPr>
          </a:p>
          <a:p>
            <a:pPr algn="just"/>
            <a:r>
              <a:rPr lang="en" sz="2800" dirty="0">
                <a:ea typeface="+mn-lt"/>
                <a:cs typeface="+mn-lt"/>
              </a:rPr>
              <a:t>We developed a Power BI dashboard to provide real-time insights on customer behavior and order performance, supporting Dot Foods’ sales and logistics teams.</a:t>
            </a:r>
          </a:p>
          <a:p>
            <a:pPr algn="just"/>
            <a:endParaRPr lang="en" sz="2800" dirty="0"/>
          </a:p>
          <a:p>
            <a:pPr algn="just"/>
            <a:r>
              <a:rPr lang="en" sz="2800" b="1" dirty="0"/>
              <a:t>Urgency</a:t>
            </a:r>
            <a:endParaRPr lang="en" sz="2800" b="1" dirty="0">
              <a:ea typeface="Calibri"/>
              <a:cs typeface="Calibri"/>
            </a:endParaRPr>
          </a:p>
          <a:p>
            <a:pPr algn="just"/>
            <a:r>
              <a:rPr lang="en" sz="2800" dirty="0">
                <a:ea typeface="+mn-lt"/>
                <a:cs typeface="+mn-lt"/>
              </a:rPr>
              <a:t>Sales reps currently deal with fragmented data and manual processes. Our dashboard consolidates key metrics like dock time, PO count, and shipment volume, enabling quicker, data-driven decisions and better customer engagement.</a:t>
            </a:r>
            <a:endParaRPr lang="en-US" sz="2800" dirty="0">
              <a:ea typeface="+mn-lt"/>
              <a:cs typeface="+mn-lt"/>
            </a:endParaRPr>
          </a:p>
          <a:p>
            <a:pPr algn="just"/>
            <a:endParaRPr lang="en" altLang="zh-CN" sz="2800" b="1" dirty="0">
              <a:solidFill>
                <a:srgbClr val="000000"/>
              </a:solidFill>
              <a:latin typeface="Calibri"/>
              <a:ea typeface="宋体"/>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5AA679FE-854C-EB4C-87ED-F2EED94F330C}"/>
            </a:ext>
          </a:extLst>
        </p:cNvPr>
        <p:cNvGrpSpPr/>
        <p:nvPr/>
      </p:nvGrpSpPr>
      <p:grpSpPr>
        <a:xfrm>
          <a:off x="0" y="0"/>
          <a:ext cx="0" cy="0"/>
          <a:chOff x="0" y="0"/>
          <a:chExt cx="0" cy="0"/>
        </a:xfrm>
      </p:grpSpPr>
      <p:grpSp>
        <p:nvGrpSpPr>
          <p:cNvPr id="4" name="Group 6">
            <a:extLst>
              <a:ext uri="{FF2B5EF4-FFF2-40B4-BE49-F238E27FC236}">
                <a16:creationId xmlns:a16="http://schemas.microsoft.com/office/drawing/2014/main" id="{C6DC306D-7270-05E8-BF20-D9D209679DF5}"/>
              </a:ext>
            </a:extLst>
          </p:cNvPr>
          <p:cNvGrpSpPr/>
          <p:nvPr/>
        </p:nvGrpSpPr>
        <p:grpSpPr>
          <a:xfrm>
            <a:off x="457200" y="1562100"/>
            <a:ext cx="16230600" cy="8040463"/>
            <a:chOff x="0" y="0"/>
            <a:chExt cx="1777177" cy="1151298"/>
          </a:xfrm>
        </p:grpSpPr>
        <p:sp>
          <p:nvSpPr>
            <p:cNvPr id="5" name="Freeform 7">
              <a:extLst>
                <a:ext uri="{FF2B5EF4-FFF2-40B4-BE49-F238E27FC236}">
                  <a16:creationId xmlns:a16="http://schemas.microsoft.com/office/drawing/2014/main" id="{47D86913-2ABC-0540-FF0E-0EE2FE2C0FB5}"/>
                </a:ext>
              </a:extLst>
            </p:cNvPr>
            <p:cNvSpPr/>
            <p:nvPr/>
          </p:nvSpPr>
          <p:spPr>
            <a:xfrm>
              <a:off x="0" y="0"/>
              <a:ext cx="1777177" cy="1151298"/>
            </a:xfrm>
            <a:custGeom>
              <a:avLst/>
              <a:gdLst/>
              <a:ahLst/>
              <a:cxnLst/>
              <a:rect l="l" t="t" r="r" b="b"/>
              <a:pathLst>
                <a:path w="1777177" h="1151298">
                  <a:moveTo>
                    <a:pt x="0" y="0"/>
                  </a:moveTo>
                  <a:lnTo>
                    <a:pt x="1777177" y="0"/>
                  </a:lnTo>
                  <a:lnTo>
                    <a:pt x="1777177" y="1151298"/>
                  </a:lnTo>
                  <a:lnTo>
                    <a:pt x="0" y="1151298"/>
                  </a:lnTo>
                  <a:close/>
                </a:path>
              </a:pathLst>
            </a:custGeom>
            <a:solidFill>
              <a:srgbClr val="FDFBFB"/>
            </a:solidFill>
          </p:spPr>
          <p:txBody>
            <a:bodyPr lIns="91440" tIns="45720" rIns="91440" bIns="45720" anchor="t"/>
            <a:lstStyle/>
            <a:p>
              <a:r>
                <a:rPr lang="en-US" sz="3200" b="1" dirty="0"/>
                <a:t>Business Requirement</a:t>
              </a:r>
            </a:p>
            <a:p>
              <a:r>
                <a:rPr lang="en-US" sz="3200" dirty="0"/>
                <a:t>Dot Foods lacked a consolidated system to compare performance across different customer tiers. Important insights like which cause longer dock times or has low order density were buried in raw data.</a:t>
              </a:r>
            </a:p>
            <a:p>
              <a:endParaRPr lang="en-US" sz="3200" dirty="0"/>
            </a:p>
            <a:p>
              <a:r>
                <a:rPr lang="en" altLang="zh-CN" sz="3200" b="1" dirty="0"/>
                <a:t>Why It Matters</a:t>
              </a:r>
              <a:endParaRPr lang="en" altLang="zh-CN" sz="3200" dirty="0"/>
            </a:p>
            <a:p>
              <a:pPr marL="342900" indent="-342900">
                <a:buFont typeface="Wingdings" pitchFamily="2" charset="2"/>
                <a:buChar char="Ø"/>
              </a:pPr>
              <a:r>
                <a:rPr lang="en-US" sz="3200" dirty="0"/>
                <a:t>Operations couldn’t identify high-friction accounts that slow down dock throughput.</a:t>
              </a:r>
            </a:p>
            <a:p>
              <a:pPr marL="342900" indent="-342900">
                <a:buFont typeface="Wingdings" pitchFamily="2" charset="2"/>
                <a:buChar char="Ø"/>
              </a:pPr>
              <a:endParaRPr lang="en-US" sz="3200" dirty="0"/>
            </a:p>
            <a:p>
              <a:pPr marL="342900" indent="-342900">
                <a:buFont typeface="Wingdings" pitchFamily="2" charset="2"/>
                <a:buChar char="Ø"/>
              </a:pPr>
              <a:r>
                <a:rPr lang="en-US" sz="3200" dirty="0"/>
                <a:t>Sales lacked visibility into key accounts vs. underperforming clients.</a:t>
              </a:r>
            </a:p>
            <a:p>
              <a:pPr marL="342900" indent="-342900">
                <a:buFont typeface="Wingdings" pitchFamily="2" charset="2"/>
                <a:buChar char="Ø"/>
              </a:pPr>
              <a:endParaRPr lang="en-US" sz="3200" dirty="0"/>
            </a:p>
            <a:p>
              <a:pPr marL="342900" indent="-342900">
                <a:buFont typeface="Wingdings" pitchFamily="2" charset="2"/>
                <a:buChar char="Ø"/>
              </a:pPr>
              <a:r>
                <a:rPr lang="en-US" sz="3200" dirty="0"/>
                <a:t>Strategic decisions around resource allocation and service prioritization were made without objective metrics.</a:t>
              </a:r>
            </a:p>
            <a:p>
              <a:pPr marL="342900" indent="-342900">
                <a:buFont typeface="Wingdings" pitchFamily="2" charset="2"/>
                <a:buChar char="Ø"/>
              </a:pPr>
              <a:endParaRPr lang="en" altLang="zh-CN" sz="3200" dirty="0"/>
            </a:p>
            <a:p>
              <a:r>
                <a:rPr lang="en" altLang="zh-CN" sz="3200" b="1" dirty="0">
                  <a:ea typeface="宋体"/>
                </a:rPr>
                <a:t>Deliverables</a:t>
              </a:r>
              <a:endParaRPr lang="en" altLang="zh-CN" sz="3200" dirty="0"/>
            </a:p>
            <a:p>
              <a:r>
                <a:rPr lang="en" altLang="zh-CN" sz="3200" dirty="0"/>
                <a:t>A dashboard that benchmarks key KPIs across tiers, making customer performance transparent and actionable.</a:t>
              </a:r>
            </a:p>
            <a:p>
              <a:endParaRPr lang="en-US" dirty="0"/>
            </a:p>
          </p:txBody>
        </p:sp>
        <p:sp>
          <p:nvSpPr>
            <p:cNvPr id="6" name="TextBox 8">
              <a:extLst>
                <a:ext uri="{FF2B5EF4-FFF2-40B4-BE49-F238E27FC236}">
                  <a16:creationId xmlns:a16="http://schemas.microsoft.com/office/drawing/2014/main" id="{DDBD6EB3-DA0D-00FF-A9B5-FF91F14875E8}"/>
                </a:ext>
              </a:extLst>
            </p:cNvPr>
            <p:cNvSpPr txBox="1"/>
            <p:nvPr/>
          </p:nvSpPr>
          <p:spPr>
            <a:xfrm>
              <a:off x="0" y="-19050"/>
              <a:ext cx="1777177" cy="1170348"/>
            </a:xfrm>
            <a:prstGeom prst="rect">
              <a:avLst/>
            </a:prstGeom>
          </p:spPr>
          <p:txBody>
            <a:bodyPr lIns="50800" tIns="50800" rIns="50800" bIns="50800" rtlCol="0" anchor="ctr"/>
            <a:lstStyle/>
            <a:p>
              <a:pPr algn="ctr">
                <a:lnSpc>
                  <a:spcPts val="2859"/>
                </a:lnSpc>
              </a:pPr>
              <a:endParaRPr/>
            </a:p>
          </p:txBody>
        </p:sp>
      </p:grpSp>
      <p:sp>
        <p:nvSpPr>
          <p:cNvPr id="7" name="TextBox 11">
            <a:extLst>
              <a:ext uri="{FF2B5EF4-FFF2-40B4-BE49-F238E27FC236}">
                <a16:creationId xmlns:a16="http://schemas.microsoft.com/office/drawing/2014/main" id="{BB25C4F5-1ADE-A963-729E-D0C47EEEDE82}"/>
              </a:ext>
            </a:extLst>
          </p:cNvPr>
          <p:cNvSpPr txBox="1"/>
          <p:nvPr/>
        </p:nvSpPr>
        <p:spPr>
          <a:xfrm>
            <a:off x="304800" y="-87146"/>
            <a:ext cx="15468600" cy="1390765"/>
          </a:xfrm>
          <a:prstGeom prst="rect">
            <a:avLst/>
          </a:prstGeom>
        </p:spPr>
        <p:txBody>
          <a:bodyPr wrap="square" lIns="0" tIns="0" rIns="0" bIns="0" rtlCol="0" anchor="t">
            <a:spAutoFit/>
          </a:bodyPr>
          <a:lstStyle/>
          <a:p>
            <a:pPr marL="0" lvl="0" indent="0" algn="ctr">
              <a:lnSpc>
                <a:spcPts val="12314"/>
              </a:lnSpc>
              <a:spcBef>
                <a:spcPct val="0"/>
              </a:spcBef>
            </a:pPr>
            <a:r>
              <a:rPr lang="en-US" sz="5400" spc="874" dirty="0">
                <a:solidFill>
                  <a:srgbClr val="FDFBFB"/>
                </a:solidFill>
                <a:latin typeface="League Spartan"/>
                <a:ea typeface="League Spartan"/>
                <a:cs typeface="League Spartan"/>
                <a:sym typeface="League Spartan"/>
              </a:rPr>
              <a:t>Business problems &amp; importance</a:t>
            </a:r>
          </a:p>
        </p:txBody>
      </p:sp>
    </p:spTree>
    <p:extLst>
      <p:ext uri="{BB962C8B-B14F-4D97-AF65-F5344CB8AC3E}">
        <p14:creationId xmlns:p14="http://schemas.microsoft.com/office/powerpoint/2010/main" val="3540311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r>
              <a:rPr lang="en-US"/>
              <a:t> </a:t>
            </a:r>
          </a:p>
        </p:txBody>
      </p:sp>
      <p:sp>
        <p:nvSpPr>
          <p:cNvPr id="7" name="TextBox 7"/>
          <p:cNvSpPr txBox="1"/>
          <p:nvPr/>
        </p:nvSpPr>
        <p:spPr>
          <a:xfrm>
            <a:off x="893053" y="305303"/>
            <a:ext cx="16518457" cy="1015663"/>
          </a:xfrm>
          <a:prstGeom prst="rect">
            <a:avLst/>
          </a:prstGeom>
        </p:spPr>
        <p:txBody>
          <a:bodyPr wrap="square" lIns="0" tIns="0" rIns="0" bIns="0" rtlCol="0" anchor="t">
            <a:spAutoFit/>
          </a:bodyPr>
          <a:lstStyle/>
          <a:p>
            <a:pPr algn="ctr">
              <a:lnSpc>
                <a:spcPts val="8205"/>
              </a:lnSpc>
              <a:spcBef>
                <a:spcPct val="0"/>
              </a:spcBef>
            </a:pPr>
            <a:r>
              <a:rPr lang="en-US" sz="5900" spc="582" dirty="0">
                <a:solidFill>
                  <a:srgbClr val="FDFBFB"/>
                </a:solidFill>
                <a:latin typeface="League Spartan" panose="00000800000000000000"/>
                <a:sym typeface="League Spartan" panose="00000800000000000000"/>
              </a:rPr>
              <a:t>Proposed Solutions</a:t>
            </a:r>
            <a:endParaRPr lang="en-US" dirty="0"/>
          </a:p>
        </p:txBody>
      </p:sp>
      <p:sp>
        <p:nvSpPr>
          <p:cNvPr id="12" name="TextBox 11"/>
          <p:cNvSpPr txBox="1"/>
          <p:nvPr/>
        </p:nvSpPr>
        <p:spPr>
          <a:xfrm>
            <a:off x="3307206" y="1327606"/>
            <a:ext cx="14470253" cy="4216539"/>
          </a:xfrm>
          <a:prstGeom prst="rect">
            <a:avLst/>
          </a:prstGeom>
          <a:noFill/>
        </p:spPr>
        <p:txBody>
          <a:bodyPr wrap="square">
            <a:spAutoFit/>
          </a:bodyPr>
          <a:lstStyle/>
          <a:p>
            <a:pPr indent="0">
              <a:buFont typeface="Arial" panose="020B0704020202020204" pitchFamily="34" charset="0"/>
              <a:buNone/>
            </a:pPr>
            <a:endParaRPr lang="en-US" sz="2800" dirty="0">
              <a:solidFill>
                <a:schemeClr val="bg1"/>
              </a:solidFill>
            </a:endParaRPr>
          </a:p>
          <a:p>
            <a:r>
              <a:rPr lang="en-US" sz="3600" b="1" dirty="0">
                <a:solidFill>
                  <a:schemeClr val="bg1"/>
                </a:solidFill>
              </a:rPr>
              <a:t>Machine Learning Model for Customer Analysis: </a:t>
            </a:r>
          </a:p>
          <a:p>
            <a:endParaRPr lang="en-US" sz="3600" b="1" dirty="0">
              <a:solidFill>
                <a:schemeClr val="bg1"/>
              </a:solidFill>
            </a:endParaRPr>
          </a:p>
          <a:p>
            <a:pPr marL="457200" indent="-457200" algn="just">
              <a:buFont typeface="Wingdings" pitchFamily="2" charset="2"/>
              <a:buChar char="Ø"/>
            </a:pPr>
            <a:r>
              <a:rPr lang="en-US" sz="2800" dirty="0">
                <a:solidFill>
                  <a:schemeClr val="bg1"/>
                </a:solidFill>
              </a:rPr>
              <a:t>Apply a K-Means clustering algorithm to segment customers into 4 distinct groups based on their purchase behavior</a:t>
            </a:r>
          </a:p>
          <a:p>
            <a:pPr marL="457200" indent="-457200" algn="just">
              <a:buFont typeface="Wingdings" pitchFamily="2" charset="2"/>
              <a:buChar char="Ø"/>
            </a:pPr>
            <a:endParaRPr lang="en-US" sz="2800" dirty="0">
              <a:solidFill>
                <a:schemeClr val="bg1"/>
              </a:solidFill>
            </a:endParaRPr>
          </a:p>
          <a:p>
            <a:pPr marL="457200" indent="-457200" algn="just">
              <a:buFont typeface="Wingdings" pitchFamily="2" charset="2"/>
              <a:buChar char="Ø"/>
            </a:pPr>
            <a:r>
              <a:rPr lang="en-US" sz="2800" dirty="0">
                <a:solidFill>
                  <a:schemeClr val="bg1"/>
                </a:solidFill>
              </a:rPr>
              <a:t>Classify customers more effectively, uncover patterns, and provide tailored insights to support strategic decision-making</a:t>
            </a:r>
          </a:p>
          <a:p>
            <a:pPr marL="285750" indent="-285750">
              <a:buFont typeface="Arial" panose="020B0704020202020204" pitchFamily="34" charset="0"/>
              <a:buChar char="•"/>
            </a:pPr>
            <a:endParaRPr lang="en-US" sz="2800" dirty="0">
              <a:solidFill>
                <a:schemeClr val="bg1"/>
              </a:solidFill>
            </a:endParaRPr>
          </a:p>
        </p:txBody>
      </p:sp>
      <p:pic>
        <p:nvPicPr>
          <p:cNvPr id="6" name="图片 5" descr="Screenshot 2025-05-01 at 10.33.32 AM"/>
          <p:cNvPicPr>
            <a:picLocks noChangeAspect="1"/>
          </p:cNvPicPr>
          <p:nvPr/>
        </p:nvPicPr>
        <p:blipFill>
          <a:blip r:embed="rId7"/>
          <a:stretch>
            <a:fillRect/>
          </a:stretch>
        </p:blipFill>
        <p:spPr>
          <a:xfrm>
            <a:off x="0" y="1962477"/>
            <a:ext cx="3200400" cy="2969705"/>
          </a:xfrm>
          <a:prstGeom prst="rect">
            <a:avLst/>
          </a:prstGeom>
        </p:spPr>
      </p:pic>
      <p:sp>
        <p:nvSpPr>
          <p:cNvPr id="9" name="文本框 8"/>
          <p:cNvSpPr txBox="1"/>
          <p:nvPr/>
        </p:nvSpPr>
        <p:spPr>
          <a:xfrm>
            <a:off x="285438" y="5437504"/>
            <a:ext cx="12363762" cy="4658757"/>
          </a:xfrm>
          <a:prstGeom prst="rect">
            <a:avLst/>
          </a:prstGeom>
          <a:noFill/>
        </p:spPr>
        <p:txBody>
          <a:bodyPr wrap="square" rtlCol="0">
            <a:noAutofit/>
          </a:bodyPr>
          <a:lstStyle/>
          <a:p>
            <a:pPr algn="l">
              <a:buClrTx/>
              <a:buSzTx/>
            </a:pPr>
            <a:r>
              <a:rPr lang="en-US" sz="3600" b="1" dirty="0">
                <a:solidFill>
                  <a:schemeClr val="bg1"/>
                </a:solidFill>
                <a:sym typeface="+mn-ea"/>
              </a:rPr>
              <a:t>Dynamic Data Visualization Tool:</a:t>
            </a:r>
          </a:p>
          <a:p>
            <a:pPr algn="l">
              <a:buClrTx/>
              <a:buSzTx/>
            </a:pPr>
            <a:endParaRPr lang="en-US" sz="3600" b="1" dirty="0">
              <a:solidFill>
                <a:schemeClr val="bg1"/>
              </a:solidFill>
            </a:endParaRPr>
          </a:p>
          <a:p>
            <a:pPr marL="457200" indent="-457200" algn="just">
              <a:buClrTx/>
              <a:buSzTx/>
              <a:buFont typeface="Wingdings" pitchFamily="2" charset="2"/>
              <a:buChar char="Ø"/>
            </a:pPr>
            <a:r>
              <a:rPr lang="en-US" sz="2800" dirty="0">
                <a:solidFill>
                  <a:schemeClr val="bg1"/>
                </a:solidFill>
                <a:sym typeface="+mn-ea"/>
              </a:rPr>
              <a:t>Create a dynamic visualization tool (Power BI) </a:t>
            </a:r>
          </a:p>
          <a:p>
            <a:pPr marL="457200" indent="-457200" algn="just">
              <a:buClrTx/>
              <a:buSzTx/>
              <a:buFont typeface="Wingdings" pitchFamily="2" charset="2"/>
              <a:buChar char="Ø"/>
            </a:pPr>
            <a:endParaRPr lang="en-US" sz="2800" dirty="0">
              <a:solidFill>
                <a:schemeClr val="bg1"/>
              </a:solidFill>
              <a:sym typeface="+mn-ea"/>
            </a:endParaRPr>
          </a:p>
          <a:p>
            <a:pPr marL="457200" indent="-457200" algn="just">
              <a:buClrTx/>
              <a:buSzTx/>
              <a:buFont typeface="Wingdings" pitchFamily="2" charset="2"/>
              <a:buChar char="Ø"/>
            </a:pPr>
            <a:r>
              <a:rPr lang="en-US" sz="2800" dirty="0">
                <a:solidFill>
                  <a:schemeClr val="bg1"/>
                </a:solidFill>
                <a:sym typeface="+mn-ea"/>
              </a:rPr>
              <a:t>Use different filter variables such as customer number or tier level to explore customer purchasing behavior</a:t>
            </a:r>
          </a:p>
          <a:p>
            <a:pPr marL="457200" indent="-457200" algn="just">
              <a:buClrTx/>
              <a:buSzTx/>
              <a:buFont typeface="Wingdings" pitchFamily="2" charset="2"/>
              <a:buChar char="Ø"/>
            </a:pPr>
            <a:endParaRPr lang="en-US" sz="2800" dirty="0">
              <a:solidFill>
                <a:schemeClr val="bg1"/>
              </a:solidFill>
              <a:sym typeface="+mn-ea"/>
            </a:endParaRPr>
          </a:p>
          <a:p>
            <a:pPr marL="457200" indent="-457200" algn="just">
              <a:buClrTx/>
              <a:buSzTx/>
              <a:buFont typeface="Wingdings" pitchFamily="2" charset="2"/>
              <a:buChar char="Ø"/>
            </a:pPr>
            <a:r>
              <a:rPr lang="en-US" sz="2800" dirty="0">
                <a:solidFill>
                  <a:schemeClr val="bg1"/>
                </a:solidFill>
                <a:sym typeface="+mn-ea"/>
              </a:rPr>
              <a:t>The dashboard supports peer comparison, tracks historical trends, and empowers data-driven decision-making</a:t>
            </a:r>
          </a:p>
        </p:txBody>
      </p:sp>
      <p:sp>
        <p:nvSpPr>
          <p:cNvPr id="10" name="文本框 9"/>
          <p:cNvSpPr txBox="1"/>
          <p:nvPr/>
        </p:nvSpPr>
        <p:spPr>
          <a:xfrm>
            <a:off x="12801600" y="5751830"/>
            <a:ext cx="11793855" cy="638810"/>
          </a:xfrm>
          <a:prstGeom prst="rect">
            <a:avLst/>
          </a:prstGeom>
        </p:spPr>
        <p:txBody>
          <a:bodyPr>
            <a:noAutofit/>
          </a:bodyPr>
          <a:lstStyle/>
          <a:p>
            <a:pPr marL="0" indent="0"/>
            <a:r>
              <a:rPr lang="en-US" altLang="zh-CN" sz="1600" b="0" i="0">
                <a:solidFill>
                  <a:srgbClr val="000000"/>
                </a:solidFill>
                <a:latin typeface="Times"/>
                <a:ea typeface="Times"/>
              </a:rPr>
              <a:t> </a:t>
            </a:r>
          </a:p>
        </p:txBody>
      </p:sp>
      <p:pic>
        <p:nvPicPr>
          <p:cNvPr id="11" name="图片 10"/>
          <p:cNvPicPr/>
          <p:nvPr/>
        </p:nvPicPr>
        <p:blipFill>
          <a:blip r:embed="rId8"/>
          <a:stretch>
            <a:fillRect/>
          </a:stretch>
        </p:blipFill>
        <p:spPr>
          <a:xfrm>
            <a:off x="12801600" y="5437504"/>
            <a:ext cx="5486400" cy="42380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3"/>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7"/>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2050028" y="400346"/>
            <a:ext cx="14171377" cy="1015663"/>
          </a:xfrm>
          <a:prstGeom prst="rect">
            <a:avLst/>
          </a:prstGeom>
        </p:spPr>
        <p:txBody>
          <a:bodyPr wrap="square" lIns="0" tIns="0" rIns="0" bIns="0" rtlCol="0" anchor="t">
            <a:spAutoFit/>
          </a:bodyPr>
          <a:lstStyle/>
          <a:p>
            <a:pPr algn="ctr">
              <a:lnSpc>
                <a:spcPts val="8205"/>
              </a:lnSpc>
              <a:spcBef>
                <a:spcPct val="0"/>
              </a:spcBef>
            </a:pPr>
            <a:r>
              <a:rPr lang="en-US" sz="5900" spc="582" dirty="0">
                <a:solidFill>
                  <a:srgbClr val="FDFBFB"/>
                </a:solidFill>
                <a:latin typeface="League Spartan" panose="00000800000000000000"/>
                <a:sym typeface="League Spartan" panose="00000800000000000000"/>
              </a:rPr>
              <a:t>Customer Segmentation Goals</a:t>
            </a:r>
            <a:endParaRPr lang="en-US" dirty="0"/>
          </a:p>
        </p:txBody>
      </p:sp>
      <p:sp>
        <p:nvSpPr>
          <p:cNvPr id="12" name="TextBox 11"/>
          <p:cNvSpPr txBox="1"/>
          <p:nvPr/>
        </p:nvSpPr>
        <p:spPr>
          <a:xfrm>
            <a:off x="381000" y="2066805"/>
            <a:ext cx="15242540" cy="2062103"/>
          </a:xfrm>
          <a:prstGeom prst="rect">
            <a:avLst/>
          </a:prstGeom>
          <a:noFill/>
        </p:spPr>
        <p:txBody>
          <a:bodyPr wrap="square">
            <a:spAutoFit/>
          </a:bodyPr>
          <a:lstStyle/>
          <a:p>
            <a:pPr marL="457200" indent="-457200">
              <a:buFont typeface="Wingdings" pitchFamily="2" charset="2"/>
              <a:buChar char="Ø"/>
            </a:pPr>
            <a:r>
              <a:rPr lang="en-US" sz="3200" dirty="0">
                <a:solidFill>
                  <a:schemeClr val="bg1"/>
                </a:solidFill>
              </a:rPr>
              <a:t>Use K-Means clustering to segment customers based on sales behavior</a:t>
            </a:r>
          </a:p>
          <a:p>
            <a:pPr marL="457200" indent="-457200">
              <a:buFont typeface="Wingdings" pitchFamily="2" charset="2"/>
              <a:buChar char="Ø"/>
            </a:pPr>
            <a:endParaRPr lang="en-US" sz="3200" dirty="0">
              <a:solidFill>
                <a:schemeClr val="bg1"/>
              </a:solidFill>
            </a:endParaRPr>
          </a:p>
          <a:p>
            <a:pPr marL="457200" indent="-457200">
              <a:buFont typeface="Wingdings" pitchFamily="2" charset="2"/>
              <a:buChar char="Ø"/>
            </a:pPr>
            <a:r>
              <a:rPr lang="en-US" sz="3200" dirty="0">
                <a:solidFill>
                  <a:schemeClr val="bg1"/>
                </a:solidFill>
              </a:rPr>
              <a:t>The goal is to identify distinct customer profiles to optimize operations and enhance strategic decision-making</a:t>
            </a:r>
          </a:p>
        </p:txBody>
      </p:sp>
      <p:sp>
        <p:nvSpPr>
          <p:cNvPr id="9" name="文本框 8"/>
          <p:cNvSpPr txBox="1"/>
          <p:nvPr>
            <p:custDataLst>
              <p:tags r:id="rId1"/>
            </p:custDataLst>
          </p:nvPr>
        </p:nvSpPr>
        <p:spPr>
          <a:xfrm>
            <a:off x="418381" y="4748828"/>
            <a:ext cx="11746865" cy="1214755"/>
          </a:xfrm>
          <a:prstGeom prst="rect">
            <a:avLst/>
          </a:prstGeom>
          <a:noFill/>
        </p:spPr>
        <p:txBody>
          <a:bodyPr wrap="square" lIns="91440" tIns="45720" rIns="91440" bIns="45720" rtlCol="0" anchor="t">
            <a:noAutofit/>
          </a:bodyPr>
          <a:lstStyle/>
          <a:p>
            <a:pPr algn="l">
              <a:buClrTx/>
              <a:buSzTx/>
            </a:pPr>
            <a:r>
              <a:rPr lang="en-US" sz="3600" b="1" dirty="0">
                <a:solidFill>
                  <a:schemeClr val="bg1"/>
                </a:solidFill>
                <a:sym typeface="+mn-ea"/>
              </a:rPr>
              <a:t>Target Variable &amp; Key Features: </a:t>
            </a:r>
          </a:p>
          <a:p>
            <a:pPr algn="l">
              <a:buClrTx/>
              <a:buSzTx/>
            </a:pPr>
            <a:endParaRPr lang="en-US" sz="3600" b="1" dirty="0">
              <a:solidFill>
                <a:schemeClr val="bg1"/>
              </a:solidFill>
              <a:sym typeface="+mn-ea"/>
            </a:endParaRPr>
          </a:p>
          <a:p>
            <a:pPr>
              <a:buFont typeface="Arial" panose="020B0704020202020204" pitchFamily="34" charset="0"/>
            </a:pPr>
            <a:r>
              <a:rPr lang="en-US" sz="3200" dirty="0">
                <a:solidFill>
                  <a:schemeClr val="bg1"/>
                </a:solidFill>
              </a:rPr>
              <a:t>Segment Customers Based on Metrics</a:t>
            </a:r>
            <a:endParaRPr lang="en-US" sz="3200" dirty="0">
              <a:solidFill>
                <a:schemeClr val="bg1"/>
              </a:solidFill>
              <a:ea typeface="Calibri"/>
              <a:cs typeface="Calibri"/>
            </a:endParaRPr>
          </a:p>
          <a:p>
            <a:pPr marL="285750" indent="-285750" algn="l">
              <a:buClrTx/>
              <a:buSzTx/>
              <a:buFont typeface="Arial" panose="020B0704020202020204" pitchFamily="34" charset="0"/>
              <a:buChar char="•"/>
            </a:pPr>
            <a:endParaRPr lang="en-US" sz="3600" b="1" dirty="0">
              <a:solidFill>
                <a:schemeClr val="bg1"/>
              </a:solidFill>
            </a:endParaRPr>
          </a:p>
          <a:p>
            <a:pPr algn="just">
              <a:buClrTx/>
              <a:buSzTx/>
              <a:buFont typeface="Arial" panose="020B0704020202020204" pitchFamily="34" charset="0"/>
              <a:buNone/>
            </a:pPr>
            <a:endParaRPr lang="en-US" sz="2800" dirty="0">
              <a:solidFill>
                <a:schemeClr val="bg1"/>
              </a:solidFill>
              <a:sym typeface="+mn-ea"/>
            </a:endParaRPr>
          </a:p>
        </p:txBody>
      </p:sp>
      <p:pic>
        <p:nvPicPr>
          <p:cNvPr id="10" name="图片 9" descr="Screenshot 2025-05-01 at 10.52.50 AM"/>
          <p:cNvPicPr>
            <a:picLocks noChangeAspect="1"/>
          </p:cNvPicPr>
          <p:nvPr/>
        </p:nvPicPr>
        <p:blipFill>
          <a:blip r:embed="rId9"/>
          <a:stretch>
            <a:fillRect/>
          </a:stretch>
        </p:blipFill>
        <p:spPr>
          <a:xfrm>
            <a:off x="13829283" y="4294111"/>
            <a:ext cx="3532273" cy="4964189"/>
          </a:xfrm>
          <a:prstGeom prst="rect">
            <a:avLst/>
          </a:prstGeom>
        </p:spPr>
      </p:pic>
      <p:sp>
        <p:nvSpPr>
          <p:cNvPr id="11" name="文本框 10"/>
          <p:cNvSpPr txBox="1"/>
          <p:nvPr>
            <p:custDataLst>
              <p:tags r:id="rId2"/>
            </p:custDataLst>
          </p:nvPr>
        </p:nvSpPr>
        <p:spPr>
          <a:xfrm>
            <a:off x="381000" y="6941334"/>
            <a:ext cx="11746865" cy="1214755"/>
          </a:xfrm>
          <a:prstGeom prst="rect">
            <a:avLst/>
          </a:prstGeom>
          <a:noFill/>
        </p:spPr>
        <p:txBody>
          <a:bodyPr wrap="square" rtlCol="0">
            <a:noAutofit/>
          </a:bodyPr>
          <a:lstStyle/>
          <a:p>
            <a:pPr algn="l">
              <a:buClrTx/>
              <a:buSzTx/>
            </a:pPr>
            <a:r>
              <a:rPr lang="en-US" sz="3600" b="1" dirty="0">
                <a:solidFill>
                  <a:schemeClr val="bg1"/>
                </a:solidFill>
                <a:sym typeface="+mn-ea"/>
              </a:rPr>
              <a:t>Success criteria: </a:t>
            </a:r>
          </a:p>
          <a:p>
            <a:pPr algn="l">
              <a:buClrTx/>
              <a:buSzTx/>
            </a:pPr>
            <a:endParaRPr lang="en-US" sz="3600" b="1" dirty="0">
              <a:solidFill>
                <a:schemeClr val="bg1"/>
              </a:solidFill>
              <a:sym typeface="+mn-ea"/>
            </a:endParaRPr>
          </a:p>
          <a:p>
            <a:pPr marL="514350" indent="-514350" algn="l">
              <a:buClrTx/>
              <a:buSzTx/>
              <a:buFont typeface="Arial" panose="020B0704020202020204" pitchFamily="34" charset="0"/>
              <a:buAutoNum type="arabicPeriod"/>
            </a:pPr>
            <a:r>
              <a:rPr lang="en-US" sz="3200" dirty="0">
                <a:solidFill>
                  <a:schemeClr val="bg1"/>
                </a:solidFill>
              </a:rPr>
              <a:t>Clear visual separation</a:t>
            </a:r>
          </a:p>
          <a:p>
            <a:pPr marL="514350" indent="-514350" algn="l">
              <a:buClrTx/>
              <a:buSzTx/>
              <a:buFont typeface="Arial" panose="020B0704020202020204" pitchFamily="34" charset="0"/>
              <a:buAutoNum type="arabicPeriod"/>
            </a:pPr>
            <a:endParaRPr lang="en-US" sz="3200" dirty="0">
              <a:solidFill>
                <a:schemeClr val="bg1"/>
              </a:solidFill>
            </a:endParaRPr>
          </a:p>
          <a:p>
            <a:pPr indent="0" algn="l">
              <a:buClrTx/>
              <a:buSzTx/>
              <a:buFont typeface="Arial" panose="020B0704020202020204" pitchFamily="34" charset="0"/>
              <a:buNone/>
            </a:pPr>
            <a:r>
              <a:rPr lang="en-US" sz="3200" dirty="0">
                <a:solidFill>
                  <a:schemeClr val="bg1"/>
                </a:solidFill>
              </a:rPr>
              <a:t>2. Business interpretability for each cluster</a:t>
            </a:r>
          </a:p>
          <a:p>
            <a:pPr marL="285750" indent="-285750" algn="l">
              <a:buClrTx/>
              <a:buSzTx/>
              <a:buFont typeface="Arial" panose="020B0704020202020204" pitchFamily="34" charset="0"/>
              <a:buChar char="•"/>
            </a:pPr>
            <a:endParaRPr lang="en-US" sz="3200" dirty="0">
              <a:solidFill>
                <a:schemeClr val="bg1"/>
              </a:solidFill>
            </a:endParaRPr>
          </a:p>
          <a:p>
            <a:pPr algn="just">
              <a:buClrTx/>
              <a:buSzTx/>
              <a:buFont typeface="Arial" panose="020B0704020202020204" pitchFamily="34" charset="0"/>
              <a:buNone/>
            </a:pPr>
            <a:endParaRPr lang="en-US" sz="2800" dirty="0">
              <a:solidFill>
                <a:schemeClr val="bg1"/>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6"/>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420415" y="422905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1010284" y="124693"/>
            <a:ext cx="15564485" cy="1015663"/>
          </a:xfrm>
          <a:prstGeom prst="rect">
            <a:avLst/>
          </a:prstGeom>
        </p:spPr>
        <p:txBody>
          <a:bodyPr wrap="square" lIns="0" tIns="0" rIns="0" bIns="0" rtlCol="0" anchor="t">
            <a:spAutoFit/>
          </a:bodyPr>
          <a:lstStyle/>
          <a:p>
            <a:pPr algn="ctr">
              <a:lnSpc>
                <a:spcPts val="8205"/>
              </a:lnSpc>
              <a:spcBef>
                <a:spcPct val="0"/>
              </a:spcBef>
            </a:pPr>
            <a:r>
              <a:rPr lang="en-US" sz="5900"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Power BI Dashboard Goals</a:t>
            </a:r>
          </a:p>
        </p:txBody>
      </p:sp>
      <p:sp>
        <p:nvSpPr>
          <p:cNvPr id="6" name="TextBox 11"/>
          <p:cNvSpPr txBox="1"/>
          <p:nvPr>
            <p:custDataLst>
              <p:tags r:id="rId1"/>
            </p:custDataLst>
          </p:nvPr>
        </p:nvSpPr>
        <p:spPr>
          <a:xfrm>
            <a:off x="761998" y="2672764"/>
            <a:ext cx="16061055" cy="6181725"/>
          </a:xfrm>
          <a:prstGeom prst="rect">
            <a:avLst/>
          </a:prstGeom>
          <a:noFill/>
        </p:spPr>
        <p:txBody>
          <a:bodyPr wrap="square">
            <a:noAutofit/>
          </a:bodyPr>
          <a:lstStyle/>
          <a:p>
            <a:pPr indent="0">
              <a:buFont typeface="Arial" panose="020B0704020202020204" pitchFamily="34" charset="0"/>
              <a:buNone/>
            </a:pPr>
            <a:r>
              <a:rPr lang="en-US" sz="3600" b="1" dirty="0">
                <a:solidFill>
                  <a:schemeClr val="bg1"/>
                </a:solidFill>
              </a:rPr>
              <a:t>Key insights</a:t>
            </a:r>
            <a:r>
              <a:rPr lang="en-US" sz="3600" dirty="0">
                <a:solidFill>
                  <a:schemeClr val="bg1"/>
                </a:solidFill>
              </a:rPr>
              <a:t>:</a:t>
            </a:r>
          </a:p>
          <a:p>
            <a:pPr indent="0">
              <a:buFont typeface="Arial" panose="020B0704020202020204" pitchFamily="34" charset="0"/>
              <a:buNone/>
            </a:pPr>
            <a:endParaRPr lang="en-US" sz="3600" dirty="0">
              <a:solidFill>
                <a:schemeClr val="bg1"/>
              </a:solidFill>
            </a:endParaRPr>
          </a:p>
          <a:p>
            <a:pPr algn="l">
              <a:buClrTx/>
              <a:buSzTx/>
              <a:buFont typeface="Arial" panose="020B0704020202020204" pitchFamily="34" charset="0"/>
              <a:buNone/>
            </a:pPr>
            <a:r>
              <a:rPr lang="en-US" sz="3600" dirty="0">
                <a:solidFill>
                  <a:schemeClr val="bg1"/>
                </a:solidFill>
              </a:rPr>
              <a:t>Consistency &amp; Performance Tracking:</a:t>
            </a:r>
          </a:p>
          <a:p>
            <a:pPr marL="571500" indent="-571500" algn="just">
              <a:buFont typeface="Wingdings" pitchFamily="2" charset="2"/>
              <a:buChar char="Ø"/>
            </a:pPr>
            <a:r>
              <a:rPr lang="en-US" sz="3600" dirty="0">
                <a:solidFill>
                  <a:schemeClr val="bg1"/>
                </a:solidFill>
              </a:rPr>
              <a:t>The dashboard monitors key logistics metrics like Dock Time, Cases per Load, PO Count, and Item Spread across 13 time periods, enabling trend analysis. </a:t>
            </a:r>
          </a:p>
          <a:p>
            <a:pPr marL="571500" indent="-571500" algn="just">
              <a:buFont typeface="Wingdings" pitchFamily="2" charset="2"/>
              <a:buChar char="Ø"/>
            </a:pPr>
            <a:r>
              <a:rPr lang="en-US" sz="3600" dirty="0">
                <a:solidFill>
                  <a:schemeClr val="bg1"/>
                </a:solidFill>
              </a:rPr>
              <a:t>These help assess loading efficiency, shipment density, and SKU diversity per customer.</a:t>
            </a:r>
          </a:p>
          <a:p>
            <a:pPr indent="0">
              <a:buFont typeface="Arial" panose="020B0704020202020204" pitchFamily="34" charset="0"/>
              <a:buNone/>
            </a:pPr>
            <a:endParaRPr lang="en-US" sz="3600" dirty="0">
              <a:solidFill>
                <a:schemeClr val="bg1"/>
              </a:solidFill>
            </a:endParaRPr>
          </a:p>
          <a:p>
            <a:pPr algn="l">
              <a:buClrTx/>
              <a:buSzTx/>
              <a:buFont typeface="Arial" panose="020B0704020202020204" pitchFamily="34" charset="0"/>
              <a:buNone/>
            </a:pPr>
            <a:r>
              <a:rPr lang="en-US" sz="3600" dirty="0">
                <a:solidFill>
                  <a:schemeClr val="bg1"/>
                </a:solidFill>
              </a:rPr>
              <a:t>Tier-Based &amp; Company-Level Benchmarking:</a:t>
            </a:r>
          </a:p>
          <a:p>
            <a:pPr marL="571500" indent="-571500" algn="just">
              <a:buFont typeface="Wingdings" pitchFamily="2" charset="2"/>
              <a:buChar char="Ø"/>
            </a:pPr>
            <a:r>
              <a:rPr lang="en-US" sz="3600" dirty="0">
                <a:solidFill>
                  <a:schemeClr val="bg1"/>
                </a:solidFill>
              </a:rPr>
              <a:t>Visuals show performance comparisons across Tier types (e.g., Tier I, II, Corporate) and help identify top/bottom companies by shipment volume.</a:t>
            </a:r>
          </a:p>
          <a:p>
            <a:pPr indent="0">
              <a:buFont typeface="Arial" panose="020B0704020202020204" pitchFamily="34" charset="0"/>
              <a:buNone/>
            </a:pPr>
            <a:endParaRPr lang="en-US" sz="3600" dirty="0">
              <a:solidFill>
                <a:schemeClr val="bg1"/>
              </a:solidFill>
            </a:endParaRPr>
          </a:p>
          <a:p>
            <a:pPr indent="0">
              <a:buFont typeface="Arial" panose="020B0704020202020204" pitchFamily="34" charset="0"/>
              <a:buNone/>
            </a:pPr>
            <a:endParaRPr lang="en-US" sz="28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a:extLst>
            <a:ext uri="{FF2B5EF4-FFF2-40B4-BE49-F238E27FC236}">
              <a16:creationId xmlns:a16="http://schemas.microsoft.com/office/drawing/2014/main" id="{680BEE4A-CF83-6CA6-E934-24C63FF70F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52FDC1-9FF2-EE17-E548-0737683CC1CB}"/>
              </a:ext>
            </a:extLst>
          </p:cNvPr>
          <p:cNvSpPr/>
          <p:nvPr/>
        </p:nvSpPr>
        <p:spPr>
          <a:xfrm>
            <a:off x="14132914" y="4961469"/>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54CEFC5-8188-F7CF-87A1-3730248A9BBB}"/>
              </a:ext>
            </a:extLst>
          </p:cNvPr>
          <p:cNvSpPr/>
          <p:nvPr/>
        </p:nvSpPr>
        <p:spPr>
          <a:xfrm>
            <a:off x="6971326" y="9675534"/>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6"/>
            <a:stretch>
              <a:fillRect t="-90136"/>
            </a:stretch>
          </a:blipFill>
        </p:spPr>
        <p:txBody>
          <a:bodyPr/>
          <a:lstStyle/>
          <a:p>
            <a:endParaRPr lang="en-US"/>
          </a:p>
        </p:txBody>
      </p:sp>
      <p:sp>
        <p:nvSpPr>
          <p:cNvPr id="4" name="Freeform 4">
            <a:extLst>
              <a:ext uri="{FF2B5EF4-FFF2-40B4-BE49-F238E27FC236}">
                <a16:creationId xmlns:a16="http://schemas.microsoft.com/office/drawing/2014/main" id="{C15B12F3-EDDF-F0E5-AAF5-0574162512D6}"/>
              </a:ext>
            </a:extLst>
          </p:cNvPr>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150C4A9-AD54-E09D-DA9A-DB9DFD5FA899}"/>
              </a:ext>
            </a:extLst>
          </p:cNvPr>
          <p:cNvSpPr/>
          <p:nvPr/>
        </p:nvSpPr>
        <p:spPr>
          <a:xfrm>
            <a:off x="12420415" y="4229059"/>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7"/>
            <a:stretch>
              <a:fillRect/>
            </a:stretch>
          </a:blipFill>
        </p:spPr>
        <p:txBody>
          <a:bodyPr/>
          <a:lstStyle/>
          <a:p>
            <a:endParaRPr lang="en-US"/>
          </a:p>
        </p:txBody>
      </p:sp>
      <p:sp>
        <p:nvSpPr>
          <p:cNvPr id="7" name="TextBox 7">
            <a:extLst>
              <a:ext uri="{FF2B5EF4-FFF2-40B4-BE49-F238E27FC236}">
                <a16:creationId xmlns:a16="http://schemas.microsoft.com/office/drawing/2014/main" id="{E8DFA8BD-468A-1E6A-1C8A-010B4E775489}"/>
              </a:ext>
            </a:extLst>
          </p:cNvPr>
          <p:cNvSpPr txBox="1"/>
          <p:nvPr/>
        </p:nvSpPr>
        <p:spPr>
          <a:xfrm>
            <a:off x="1010284" y="124693"/>
            <a:ext cx="15564485" cy="907941"/>
          </a:xfrm>
          <a:prstGeom prst="rect">
            <a:avLst/>
          </a:prstGeom>
        </p:spPr>
        <p:txBody>
          <a:bodyPr wrap="square" lIns="0" tIns="0" rIns="0" bIns="0" rtlCol="0" anchor="t">
            <a:spAutoFit/>
          </a:bodyPr>
          <a:lstStyle/>
          <a:p>
            <a:pPr algn="ctr"/>
            <a:r>
              <a:rPr lang="en-US" sz="5900"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Power BI Dashboard Goals</a:t>
            </a:r>
            <a:endParaRPr lang="en-US" sz="5900" spc="582" dirty="0">
              <a:solidFill>
                <a:srgbClr val="000000"/>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6" name="TextBox 11">
            <a:extLst>
              <a:ext uri="{FF2B5EF4-FFF2-40B4-BE49-F238E27FC236}">
                <a16:creationId xmlns:a16="http://schemas.microsoft.com/office/drawing/2014/main" id="{D44632CA-8084-A9DB-E834-1C9B38D68D5A}"/>
              </a:ext>
            </a:extLst>
          </p:cNvPr>
          <p:cNvSpPr txBox="1"/>
          <p:nvPr>
            <p:custDataLst>
              <p:tags r:id="rId1"/>
            </p:custDataLst>
          </p:nvPr>
        </p:nvSpPr>
        <p:spPr>
          <a:xfrm>
            <a:off x="528091" y="1269824"/>
            <a:ext cx="16312109" cy="8405710"/>
          </a:xfrm>
          <a:prstGeom prst="rect">
            <a:avLst/>
          </a:prstGeom>
          <a:noFill/>
        </p:spPr>
        <p:txBody>
          <a:bodyPr wrap="square">
            <a:noAutofit/>
          </a:bodyPr>
          <a:lstStyle/>
          <a:p>
            <a:pPr indent="0">
              <a:buFont typeface="Arial" panose="020B0704020202020204" pitchFamily="34" charset="0"/>
              <a:buNone/>
            </a:pPr>
            <a:endParaRPr lang="en-US" sz="3600">
              <a:solidFill>
                <a:schemeClr val="bg1"/>
              </a:solidFill>
            </a:endParaRPr>
          </a:p>
          <a:p>
            <a:pPr algn="l">
              <a:buClrTx/>
              <a:buSzTx/>
              <a:buFont typeface="Arial" panose="020B0704020202020204" pitchFamily="34" charset="0"/>
              <a:buNone/>
            </a:pPr>
            <a:r>
              <a:rPr lang="en-US" sz="3600">
                <a:solidFill>
                  <a:schemeClr val="bg1"/>
                </a:solidFill>
              </a:rPr>
              <a:t>Bottleneck Identification:</a:t>
            </a:r>
          </a:p>
          <a:p>
            <a:pPr algn="l">
              <a:buClrTx/>
              <a:buSzTx/>
              <a:buFont typeface="Arial" panose="020B0704020202020204" pitchFamily="34" charset="0"/>
              <a:buNone/>
            </a:pPr>
            <a:endParaRPr lang="en-US" sz="3600">
              <a:solidFill>
                <a:schemeClr val="bg1"/>
              </a:solidFill>
            </a:endParaRPr>
          </a:p>
          <a:p>
            <a:pPr marL="571500" indent="-571500" algn="just">
              <a:buFont typeface="Wingdings" pitchFamily="2" charset="2"/>
              <a:buChar char="Ø"/>
            </a:pPr>
            <a:r>
              <a:rPr lang="en-US" sz="3600">
                <a:solidFill>
                  <a:schemeClr val="bg1"/>
                </a:solidFill>
              </a:rPr>
              <a:t>Heatmap-style tables visually highlight clients with slow dock times, high SKU complexity, or low vehicle efficiency, aiding in bottleneck detection. </a:t>
            </a:r>
          </a:p>
          <a:p>
            <a:pPr indent="0" algn="just">
              <a:buFont typeface="Arial" panose="020B0704020202020204" pitchFamily="34" charset="0"/>
              <a:buNone/>
            </a:pPr>
            <a:endParaRPr lang="en-US" sz="3600">
              <a:solidFill>
                <a:schemeClr val="bg1"/>
              </a:solidFill>
            </a:endParaRPr>
          </a:p>
          <a:p>
            <a:pPr indent="0" algn="just">
              <a:buFont typeface="Arial" panose="020B0704020202020204" pitchFamily="34" charset="0"/>
              <a:buNone/>
            </a:pPr>
            <a:endParaRPr lang="en-US" sz="3600">
              <a:solidFill>
                <a:schemeClr val="bg1"/>
              </a:solidFill>
            </a:endParaRPr>
          </a:p>
          <a:p>
            <a:pPr indent="0" algn="just">
              <a:buFont typeface="Arial" panose="020B0704020202020204" pitchFamily="34" charset="0"/>
              <a:buNone/>
            </a:pPr>
            <a:endParaRPr lang="en-US" sz="3600">
              <a:solidFill>
                <a:schemeClr val="bg1"/>
              </a:solidFill>
            </a:endParaRPr>
          </a:p>
          <a:p>
            <a:pPr indent="0">
              <a:buFont typeface="Arial" panose="020B0704020202020204" pitchFamily="34" charset="0"/>
              <a:buNone/>
            </a:pPr>
            <a:r>
              <a:rPr lang="en-US" sz="3600" b="1">
                <a:solidFill>
                  <a:schemeClr val="bg1"/>
                </a:solidFill>
              </a:rPr>
              <a:t>Empower business outcomes: </a:t>
            </a:r>
          </a:p>
          <a:p>
            <a:pPr indent="0">
              <a:buFont typeface="Arial" panose="020B0704020202020204" pitchFamily="34" charset="0"/>
              <a:buNone/>
            </a:pPr>
            <a:endParaRPr lang="en-US" sz="3600" b="1">
              <a:solidFill>
                <a:schemeClr val="bg1"/>
              </a:solidFill>
            </a:endParaRPr>
          </a:p>
          <a:p>
            <a:r>
              <a:rPr lang="en-US" sz="3600">
                <a:solidFill>
                  <a:schemeClr val="bg1"/>
                </a:solidFill>
              </a:rPr>
              <a:t>1. Identify customer purchasing information</a:t>
            </a:r>
          </a:p>
          <a:p>
            <a:pPr marL="742950" indent="-742950">
              <a:buFont typeface="Arial" panose="020B0704020202020204" pitchFamily="34" charset="0"/>
              <a:buAutoNum type="arabicPeriod"/>
            </a:pPr>
            <a:endParaRPr lang="en-US" sz="3600">
              <a:solidFill>
                <a:schemeClr val="bg1"/>
              </a:solidFill>
            </a:endParaRPr>
          </a:p>
          <a:p>
            <a:pPr indent="0">
              <a:buFont typeface="Arial" panose="020B0704020202020204" pitchFamily="34" charset="0"/>
              <a:buNone/>
            </a:pPr>
            <a:r>
              <a:rPr lang="en-US" sz="3600">
                <a:solidFill>
                  <a:schemeClr val="bg1"/>
                </a:solidFill>
              </a:rPr>
              <a:t>2. Support resource planning</a:t>
            </a:r>
          </a:p>
          <a:p>
            <a:pPr indent="0">
              <a:buFont typeface="Arial" panose="020B0704020202020204" pitchFamily="34" charset="0"/>
              <a:buNone/>
            </a:pPr>
            <a:endParaRPr lang="en-US" sz="3600">
              <a:solidFill>
                <a:schemeClr val="bg1"/>
              </a:solidFill>
            </a:endParaRPr>
          </a:p>
          <a:p>
            <a:pPr indent="0">
              <a:buFont typeface="Arial" panose="020B0704020202020204" pitchFamily="34" charset="0"/>
              <a:buNone/>
            </a:pPr>
            <a:r>
              <a:rPr lang="en-US" sz="3600">
                <a:solidFill>
                  <a:schemeClr val="bg1"/>
                </a:solidFill>
              </a:rPr>
              <a:t>3. Drive better data-driven decisions</a:t>
            </a:r>
          </a:p>
          <a:p>
            <a:pPr indent="0" algn="just">
              <a:buFont typeface="Arial" panose="020B0704020202020204" pitchFamily="34" charset="0"/>
              <a:buNone/>
            </a:pPr>
            <a:endParaRPr lang="en-US" sz="3600">
              <a:solidFill>
                <a:schemeClr val="bg1"/>
              </a:solidFill>
            </a:endParaRPr>
          </a:p>
          <a:p>
            <a:pPr indent="0">
              <a:buFont typeface="Arial" panose="020B0704020202020204" pitchFamily="34" charset="0"/>
              <a:buNone/>
            </a:pPr>
            <a:endParaRPr lang="en-US" sz="2800">
              <a:solidFill>
                <a:schemeClr val="bg1"/>
              </a:solidFill>
            </a:endParaRPr>
          </a:p>
        </p:txBody>
      </p:sp>
    </p:spTree>
    <p:extLst>
      <p:ext uri="{BB962C8B-B14F-4D97-AF65-F5344CB8AC3E}">
        <p14:creationId xmlns:p14="http://schemas.microsoft.com/office/powerpoint/2010/main" val="61241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sp>
        <p:nvSpPr>
          <p:cNvPr id="2" name="Freeform 2"/>
          <p:cNvSpPr/>
          <p:nvPr/>
        </p:nvSpPr>
        <p:spPr>
          <a:xfrm>
            <a:off x="-1009690" y="6157048"/>
            <a:ext cx="5414572" cy="5394883"/>
          </a:xfrm>
          <a:custGeom>
            <a:avLst/>
            <a:gdLst/>
            <a:ahLst/>
            <a:cxnLst/>
            <a:rect l="l" t="t" r="r" b="b"/>
            <a:pathLst>
              <a:path w="5414572" h="5394883">
                <a:moveTo>
                  <a:pt x="0" y="0"/>
                </a:moveTo>
                <a:lnTo>
                  <a:pt x="5414572" y="0"/>
                </a:lnTo>
                <a:lnTo>
                  <a:pt x="5414572" y="5394883"/>
                </a:lnTo>
                <a:lnTo>
                  <a:pt x="0" y="53948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7122223" y="9680181"/>
            <a:ext cx="4318829" cy="448608"/>
          </a:xfrm>
          <a:custGeom>
            <a:avLst/>
            <a:gdLst/>
            <a:ahLst/>
            <a:cxnLst/>
            <a:rect l="l" t="t" r="r" b="b"/>
            <a:pathLst>
              <a:path w="4318829" h="448608">
                <a:moveTo>
                  <a:pt x="0" y="0"/>
                </a:moveTo>
                <a:lnTo>
                  <a:pt x="4318829" y="0"/>
                </a:lnTo>
                <a:lnTo>
                  <a:pt x="4318829" y="448608"/>
                </a:lnTo>
                <a:lnTo>
                  <a:pt x="0" y="448608"/>
                </a:lnTo>
                <a:lnTo>
                  <a:pt x="0" y="0"/>
                </a:lnTo>
                <a:close/>
              </a:path>
            </a:pathLst>
          </a:custGeom>
          <a:blipFill>
            <a:blip r:embed="rId5"/>
            <a:stretch>
              <a:fillRect t="-90136"/>
            </a:stretch>
          </a:blipFill>
        </p:spPr>
        <p:txBody>
          <a:bodyPr/>
          <a:lstStyle/>
          <a:p>
            <a:endParaRPr lang="en-US"/>
          </a:p>
        </p:txBody>
      </p:sp>
      <p:sp>
        <p:nvSpPr>
          <p:cNvPr id="4" name="Freeform 4"/>
          <p:cNvSpPr/>
          <p:nvPr/>
        </p:nvSpPr>
        <p:spPr>
          <a:xfrm>
            <a:off x="13856600" y="-1038069"/>
            <a:ext cx="6021434" cy="5999538"/>
          </a:xfrm>
          <a:custGeom>
            <a:avLst/>
            <a:gdLst/>
            <a:ahLst/>
            <a:cxnLst/>
            <a:rect l="l" t="t" r="r" b="b"/>
            <a:pathLst>
              <a:path w="6021434" h="5999538">
                <a:moveTo>
                  <a:pt x="0" y="0"/>
                </a:moveTo>
                <a:lnTo>
                  <a:pt x="6021434" y="0"/>
                </a:lnTo>
                <a:lnTo>
                  <a:pt x="6021434" y="5999538"/>
                </a:lnTo>
                <a:lnTo>
                  <a:pt x="0" y="59995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2451530" y="4275414"/>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3792220" y="92710"/>
            <a:ext cx="11100435" cy="1052195"/>
          </a:xfrm>
          <a:prstGeom prst="rect">
            <a:avLst/>
          </a:prstGeom>
        </p:spPr>
        <p:txBody>
          <a:bodyPr wrap="square" lIns="0" tIns="0" rIns="0" bIns="0" rtlCol="0" anchor="t">
            <a:spAutoFit/>
          </a:bodyPr>
          <a:lstStyle/>
          <a:p>
            <a:pPr marL="0" lvl="0" indent="0" algn="ctr">
              <a:lnSpc>
                <a:spcPts val="8205"/>
              </a:lnSpc>
              <a:spcBef>
                <a:spcPct val="0"/>
              </a:spcBef>
            </a:pPr>
            <a:r>
              <a:rPr lang="en-US" sz="5945" spc="582" dirty="0">
                <a:solidFill>
                  <a:srgbClr val="FDFBFB"/>
                </a:solidFill>
                <a:latin typeface="League Spartan" panose="00000800000000000000"/>
                <a:ea typeface="League Spartan" panose="00000800000000000000"/>
                <a:cs typeface="League Spartan" panose="00000800000000000000"/>
                <a:sym typeface="League Spartan" panose="00000800000000000000"/>
              </a:rPr>
              <a:t>Customer Segmentation</a:t>
            </a:r>
          </a:p>
        </p:txBody>
      </p:sp>
      <p:sp>
        <p:nvSpPr>
          <p:cNvPr id="11" name="TextBox 10"/>
          <p:cNvSpPr txBox="1"/>
          <p:nvPr/>
        </p:nvSpPr>
        <p:spPr>
          <a:xfrm>
            <a:off x="1472854" y="4670625"/>
            <a:ext cx="16390305" cy="4524315"/>
          </a:xfrm>
          <a:prstGeom prst="rect">
            <a:avLst/>
          </a:prstGeom>
          <a:noFill/>
        </p:spPr>
        <p:txBody>
          <a:bodyPr wrap="square" lIns="91440" tIns="45720" rIns="91440" bIns="45720" anchor="t">
            <a:spAutoFit/>
          </a:bodyPr>
          <a:lstStyle/>
          <a:p>
            <a:pPr>
              <a:buFont typeface="Arial" panose="020B0604020202020204" pitchFamily="34" charset="0"/>
              <a:buChar char="•"/>
            </a:pPr>
            <a:r>
              <a:rPr lang="en-US" sz="3200" b="1" dirty="0">
                <a:solidFill>
                  <a:schemeClr val="bg1"/>
                </a:solidFill>
                <a:ea typeface="+mn-lt"/>
                <a:cs typeface="+mn-lt"/>
              </a:rPr>
              <a:t>Volume</a:t>
            </a:r>
            <a:r>
              <a:rPr lang="en-US" sz="3200" dirty="0">
                <a:solidFill>
                  <a:schemeClr val="bg1"/>
                </a:solidFill>
                <a:ea typeface="+mn-lt"/>
                <a:cs typeface="+mn-lt"/>
              </a:rPr>
              <a:t>: 91,999 observations across multiple features, providing a comprehensive dataset for analysis.</a:t>
            </a:r>
            <a:endParaRPr lang="en-US" dirty="0">
              <a:solidFill>
                <a:schemeClr val="bg1"/>
              </a:solidFill>
              <a:ea typeface="+mn-lt"/>
              <a:cs typeface="+mn-lt"/>
            </a:endParaRPr>
          </a:p>
          <a:p>
            <a:pPr>
              <a:buFont typeface="Arial" panose="020B0604020202020204" pitchFamily="34" charset="0"/>
              <a:buChar char="•"/>
            </a:pPr>
            <a:r>
              <a:rPr lang="en-US" sz="3200" b="1" dirty="0">
                <a:solidFill>
                  <a:schemeClr val="bg1"/>
                </a:solidFill>
                <a:ea typeface="+mn-lt"/>
                <a:cs typeface="+mn-lt"/>
              </a:rPr>
              <a:t>Preprocessing</a:t>
            </a:r>
            <a:r>
              <a:rPr lang="en-US" sz="3200" dirty="0">
                <a:solidFill>
                  <a:schemeClr val="bg1"/>
                </a:solidFill>
                <a:ea typeface="+mn-lt"/>
                <a:cs typeface="+mn-lt"/>
              </a:rPr>
              <a:t>: Invalid values (e.g., nulls in PO Count, negative values) were removed to ensure data integrity.</a:t>
            </a:r>
            <a:endParaRPr lang="en-US" dirty="0">
              <a:solidFill>
                <a:schemeClr val="bg1"/>
              </a:solidFill>
              <a:ea typeface="+mn-lt"/>
              <a:cs typeface="+mn-lt"/>
            </a:endParaRPr>
          </a:p>
          <a:p>
            <a:pPr>
              <a:buFont typeface="Arial" panose="020B0604020202020204" pitchFamily="34" charset="0"/>
              <a:buChar char="•"/>
            </a:pPr>
            <a:r>
              <a:rPr lang="en-US" sz="3200" b="1" dirty="0">
                <a:solidFill>
                  <a:schemeClr val="bg1"/>
                </a:solidFill>
                <a:ea typeface="+mn-lt"/>
                <a:cs typeface="+mn-lt"/>
              </a:rPr>
              <a:t>Challenges</a:t>
            </a:r>
            <a:r>
              <a:rPr lang="en-US" sz="3200" dirty="0">
                <a:solidFill>
                  <a:schemeClr val="bg1"/>
                </a:solidFill>
                <a:ea typeface="+mn-lt"/>
                <a:cs typeface="+mn-lt"/>
              </a:rPr>
              <a:t>: Some features exhibit skewed distributions, which may require transformation for more accurate modeling. This is evidenced by the large differences between the mean and standard deviation (e.g., Weight and Cases), extreme variations in standard deviations (e.g., Weight and Dock Time), and the significant distance between Min/Max values and the mean or median (e.g., Cases and Dock Time).</a:t>
            </a:r>
            <a:endParaRPr lang="en-US" dirty="0">
              <a:solidFill>
                <a:schemeClr val="bg1"/>
              </a:solidFill>
            </a:endParaRPr>
          </a:p>
        </p:txBody>
      </p:sp>
      <p:graphicFrame>
        <p:nvGraphicFramePr>
          <p:cNvPr id="12" name="Table 11">
            <a:extLst>
              <a:ext uri="{FF2B5EF4-FFF2-40B4-BE49-F238E27FC236}">
                <a16:creationId xmlns:a16="http://schemas.microsoft.com/office/drawing/2014/main" id="{52FBCD79-C6F1-F4E7-7433-459FC225D116}"/>
              </a:ext>
            </a:extLst>
          </p:cNvPr>
          <p:cNvGraphicFramePr>
            <a:graphicFrameLocks noGrp="1"/>
          </p:cNvGraphicFramePr>
          <p:nvPr>
            <p:extLst>
              <p:ext uri="{D42A27DB-BD31-4B8C-83A1-F6EECF244321}">
                <p14:modId xmlns:p14="http://schemas.microsoft.com/office/powerpoint/2010/main" val="2289927154"/>
              </p:ext>
            </p:extLst>
          </p:nvPr>
        </p:nvGraphicFramePr>
        <p:xfrm>
          <a:off x="0" y="1399471"/>
          <a:ext cx="18288000" cy="3291840"/>
        </p:xfrm>
        <a:graphic>
          <a:graphicData uri="http://schemas.openxmlformats.org/drawingml/2006/table">
            <a:tbl>
              <a:tblPr bandRow="1">
                <a:tableStyleId>{073A0DAA-6AF3-43AB-8588-CEC1D06C72B9}</a:tableStyleId>
              </a:tblPr>
              <a:tblGrid>
                <a:gridCol w="2286000">
                  <a:extLst>
                    <a:ext uri="{9D8B030D-6E8A-4147-A177-3AD203B41FA5}">
                      <a16:colId xmlns:a16="http://schemas.microsoft.com/office/drawing/2014/main" val="2321253683"/>
                    </a:ext>
                  </a:extLst>
                </a:gridCol>
                <a:gridCol w="2286000">
                  <a:extLst>
                    <a:ext uri="{9D8B030D-6E8A-4147-A177-3AD203B41FA5}">
                      <a16:colId xmlns:a16="http://schemas.microsoft.com/office/drawing/2014/main" val="4216485116"/>
                    </a:ext>
                  </a:extLst>
                </a:gridCol>
                <a:gridCol w="2286000">
                  <a:extLst>
                    <a:ext uri="{9D8B030D-6E8A-4147-A177-3AD203B41FA5}">
                      <a16:colId xmlns:a16="http://schemas.microsoft.com/office/drawing/2014/main" val="674923578"/>
                    </a:ext>
                  </a:extLst>
                </a:gridCol>
                <a:gridCol w="2286000">
                  <a:extLst>
                    <a:ext uri="{9D8B030D-6E8A-4147-A177-3AD203B41FA5}">
                      <a16:colId xmlns:a16="http://schemas.microsoft.com/office/drawing/2014/main" val="2855059270"/>
                    </a:ext>
                  </a:extLst>
                </a:gridCol>
                <a:gridCol w="2286000">
                  <a:extLst>
                    <a:ext uri="{9D8B030D-6E8A-4147-A177-3AD203B41FA5}">
                      <a16:colId xmlns:a16="http://schemas.microsoft.com/office/drawing/2014/main" val="973514914"/>
                    </a:ext>
                  </a:extLst>
                </a:gridCol>
                <a:gridCol w="2286000">
                  <a:extLst>
                    <a:ext uri="{9D8B030D-6E8A-4147-A177-3AD203B41FA5}">
                      <a16:colId xmlns:a16="http://schemas.microsoft.com/office/drawing/2014/main" val="1882758994"/>
                    </a:ext>
                  </a:extLst>
                </a:gridCol>
                <a:gridCol w="2286000">
                  <a:extLst>
                    <a:ext uri="{9D8B030D-6E8A-4147-A177-3AD203B41FA5}">
                      <a16:colId xmlns:a16="http://schemas.microsoft.com/office/drawing/2014/main" val="919062579"/>
                    </a:ext>
                  </a:extLst>
                </a:gridCol>
                <a:gridCol w="2286000">
                  <a:extLst>
                    <a:ext uri="{9D8B030D-6E8A-4147-A177-3AD203B41FA5}">
                      <a16:colId xmlns:a16="http://schemas.microsoft.com/office/drawing/2014/main" val="4097066877"/>
                    </a:ext>
                  </a:extLst>
                </a:gridCol>
              </a:tblGrid>
              <a:tr h="0">
                <a:tc>
                  <a:txBody>
                    <a:bodyPr/>
                    <a:lstStyle/>
                    <a:p>
                      <a:r>
                        <a:rPr lang="en-US" dirty="0"/>
                        <a:t>Column</a:t>
                      </a:r>
                    </a:p>
                  </a:txBody>
                  <a:tcPr anchor="ctr"/>
                </a:tc>
                <a:tc>
                  <a:txBody>
                    <a:bodyPr/>
                    <a:lstStyle/>
                    <a:p>
                      <a:r>
                        <a:rPr lang="en-US" dirty="0"/>
                        <a:t>Mean</a:t>
                      </a:r>
                    </a:p>
                  </a:txBody>
                  <a:tcPr anchor="ctr"/>
                </a:tc>
                <a:tc>
                  <a:txBody>
                    <a:bodyPr/>
                    <a:lstStyle/>
                    <a:p>
                      <a:r>
                        <a:rPr lang="en-US" dirty="0"/>
                        <a:t>Std</a:t>
                      </a:r>
                    </a:p>
                  </a:txBody>
                  <a:tcPr anchor="ctr"/>
                </a:tc>
                <a:tc>
                  <a:txBody>
                    <a:bodyPr/>
                    <a:lstStyle/>
                    <a:p>
                      <a:r>
                        <a:rPr lang="en-US" dirty="0"/>
                        <a:t>Min</a:t>
                      </a:r>
                    </a:p>
                  </a:txBody>
                  <a:tcPr anchor="ctr"/>
                </a:tc>
                <a:tc>
                  <a:txBody>
                    <a:bodyPr/>
                    <a:lstStyle/>
                    <a:p>
                      <a:r>
                        <a:rPr lang="en-US" dirty="0"/>
                        <a:t>25%</a:t>
                      </a:r>
                    </a:p>
                  </a:txBody>
                  <a:tcPr anchor="ctr"/>
                </a:tc>
                <a:tc>
                  <a:txBody>
                    <a:bodyPr/>
                    <a:lstStyle/>
                    <a:p>
                      <a:r>
                        <a:rPr lang="en-US" dirty="0"/>
                        <a:t>50%</a:t>
                      </a:r>
                    </a:p>
                  </a:txBody>
                  <a:tcPr anchor="ctr"/>
                </a:tc>
                <a:tc>
                  <a:txBody>
                    <a:bodyPr/>
                    <a:lstStyle/>
                    <a:p>
                      <a:r>
                        <a:rPr lang="en-US" dirty="0"/>
                        <a:t>75%</a:t>
                      </a:r>
                    </a:p>
                  </a:txBody>
                  <a:tcPr anchor="ctr"/>
                </a:tc>
                <a:tc>
                  <a:txBody>
                    <a:bodyPr/>
                    <a:lstStyle/>
                    <a:p>
                      <a:r>
                        <a:rPr lang="en-US" dirty="0"/>
                        <a:t>Max</a:t>
                      </a:r>
                    </a:p>
                  </a:txBody>
                  <a:tcPr anchor="ctr"/>
                </a:tc>
                <a:extLst>
                  <a:ext uri="{0D108BD9-81ED-4DB2-BD59-A6C34878D82A}">
                    <a16:rowId xmlns:a16="http://schemas.microsoft.com/office/drawing/2014/main" val="2479535626"/>
                  </a:ext>
                </a:extLst>
              </a:tr>
              <a:tr h="0">
                <a:tc>
                  <a:txBody>
                    <a:bodyPr/>
                    <a:lstStyle/>
                    <a:p>
                      <a:r>
                        <a:rPr lang="en-US" dirty="0"/>
                        <a:t>Weight</a:t>
                      </a:r>
                    </a:p>
                  </a:txBody>
                  <a:tcPr anchor="ctr"/>
                </a:tc>
                <a:tc>
                  <a:txBody>
                    <a:bodyPr/>
                    <a:lstStyle/>
                    <a:p>
                      <a:r>
                        <a:rPr lang="en-US"/>
                        <a:t>16879.01</a:t>
                      </a:r>
                    </a:p>
                  </a:txBody>
                  <a:tcPr anchor="ctr"/>
                </a:tc>
                <a:tc>
                  <a:txBody>
                    <a:bodyPr/>
                    <a:lstStyle/>
                    <a:p>
                      <a:r>
                        <a:rPr lang="en-US"/>
                        <a:t>11993.26</a:t>
                      </a:r>
                    </a:p>
                  </a:txBody>
                  <a:tcPr anchor="ctr"/>
                </a:tc>
                <a:tc>
                  <a:txBody>
                    <a:bodyPr/>
                    <a:lstStyle/>
                    <a:p>
                      <a:r>
                        <a:rPr lang="en-US"/>
                        <a:t>6223.00</a:t>
                      </a:r>
                    </a:p>
                  </a:txBody>
                  <a:tcPr anchor="ctr"/>
                </a:tc>
                <a:tc>
                  <a:txBody>
                    <a:bodyPr/>
                    <a:lstStyle/>
                    <a:p>
                      <a:r>
                        <a:rPr lang="en-US"/>
                        <a:t>13827.00</a:t>
                      </a:r>
                    </a:p>
                  </a:txBody>
                  <a:tcPr anchor="ctr"/>
                </a:tc>
                <a:tc>
                  <a:txBody>
                    <a:bodyPr/>
                    <a:lstStyle/>
                    <a:p>
                      <a:r>
                        <a:rPr lang="en-US"/>
                        <a:t>13827.00</a:t>
                      </a:r>
                    </a:p>
                  </a:txBody>
                  <a:tcPr anchor="ctr"/>
                </a:tc>
                <a:tc>
                  <a:txBody>
                    <a:bodyPr/>
                    <a:lstStyle/>
                    <a:p>
                      <a:r>
                        <a:rPr lang="en-US"/>
                        <a:t>26767.00</a:t>
                      </a:r>
                    </a:p>
                  </a:txBody>
                  <a:tcPr anchor="ctr"/>
                </a:tc>
                <a:tc>
                  <a:txBody>
                    <a:bodyPr/>
                    <a:lstStyle/>
                    <a:p>
                      <a:r>
                        <a:rPr lang="en-US"/>
                        <a:t>145469.00</a:t>
                      </a:r>
                    </a:p>
                  </a:txBody>
                  <a:tcPr anchor="ctr"/>
                </a:tc>
                <a:extLst>
                  <a:ext uri="{0D108BD9-81ED-4DB2-BD59-A6C34878D82A}">
                    <a16:rowId xmlns:a16="http://schemas.microsoft.com/office/drawing/2014/main" val="3677488878"/>
                  </a:ext>
                </a:extLst>
              </a:tr>
              <a:tr h="0">
                <a:tc>
                  <a:txBody>
                    <a:bodyPr/>
                    <a:lstStyle/>
                    <a:p>
                      <a:r>
                        <a:rPr lang="en-US" dirty="0"/>
                        <a:t>Cases</a:t>
                      </a:r>
                    </a:p>
                  </a:txBody>
                  <a:tcPr anchor="ctr"/>
                </a:tc>
                <a:tc>
                  <a:txBody>
                    <a:bodyPr/>
                    <a:lstStyle/>
                    <a:p>
                      <a:r>
                        <a:rPr lang="en-US"/>
                        <a:t>1440.22</a:t>
                      </a:r>
                    </a:p>
                  </a:txBody>
                  <a:tcPr anchor="ctr"/>
                </a:tc>
                <a:tc>
                  <a:txBody>
                    <a:bodyPr/>
                    <a:lstStyle/>
                    <a:p>
                      <a:r>
                        <a:rPr lang="en-US"/>
                        <a:t>1133.49</a:t>
                      </a:r>
                    </a:p>
                  </a:txBody>
                  <a:tcPr anchor="ctr"/>
                </a:tc>
                <a:tc>
                  <a:txBody>
                    <a:bodyPr/>
                    <a:lstStyle/>
                    <a:p>
                      <a:r>
                        <a:rPr lang="en-US"/>
                        <a:t>0.00</a:t>
                      </a:r>
                    </a:p>
                  </a:txBody>
                  <a:tcPr anchor="ctr"/>
                </a:tc>
                <a:tc>
                  <a:txBody>
                    <a:bodyPr/>
                    <a:lstStyle/>
                    <a:p>
                      <a:r>
                        <a:rPr lang="en-US"/>
                        <a:t>460.00</a:t>
                      </a:r>
                    </a:p>
                  </a:txBody>
                  <a:tcPr anchor="ctr"/>
                </a:tc>
                <a:tc>
                  <a:txBody>
                    <a:bodyPr/>
                    <a:lstStyle/>
                    <a:p>
                      <a:r>
                        <a:rPr lang="en-US"/>
                        <a:t>1173.00</a:t>
                      </a:r>
                    </a:p>
                  </a:txBody>
                  <a:tcPr anchor="ctr"/>
                </a:tc>
                <a:tc>
                  <a:txBody>
                    <a:bodyPr/>
                    <a:lstStyle/>
                    <a:p>
                      <a:r>
                        <a:rPr lang="en-US"/>
                        <a:t>2200.00</a:t>
                      </a:r>
                    </a:p>
                  </a:txBody>
                  <a:tcPr anchor="ctr"/>
                </a:tc>
                <a:tc>
                  <a:txBody>
                    <a:bodyPr/>
                    <a:lstStyle/>
                    <a:p>
                      <a:r>
                        <a:rPr lang="en-US"/>
                        <a:t>10900.00</a:t>
                      </a:r>
                    </a:p>
                  </a:txBody>
                  <a:tcPr anchor="ctr"/>
                </a:tc>
                <a:extLst>
                  <a:ext uri="{0D108BD9-81ED-4DB2-BD59-A6C34878D82A}">
                    <a16:rowId xmlns:a16="http://schemas.microsoft.com/office/drawing/2014/main" val="2300422561"/>
                  </a:ext>
                </a:extLst>
              </a:tr>
              <a:tr h="0">
                <a:tc>
                  <a:txBody>
                    <a:bodyPr/>
                    <a:lstStyle/>
                    <a:p>
                      <a:r>
                        <a:rPr lang="en-US" dirty="0"/>
                        <a:t>Lines</a:t>
                      </a:r>
                    </a:p>
                  </a:txBody>
                  <a:tcPr anchor="ctr"/>
                </a:tc>
                <a:tc>
                  <a:txBody>
                    <a:bodyPr/>
                    <a:lstStyle/>
                    <a:p>
                      <a:r>
                        <a:rPr lang="en-US"/>
                        <a:t>96.75</a:t>
                      </a:r>
                    </a:p>
                  </a:txBody>
                  <a:tcPr anchor="ctr"/>
                </a:tc>
                <a:tc>
                  <a:txBody>
                    <a:bodyPr/>
                    <a:lstStyle/>
                    <a:p>
                      <a:r>
                        <a:rPr lang="en-US"/>
                        <a:t>100.43</a:t>
                      </a:r>
                    </a:p>
                  </a:txBody>
                  <a:tcPr anchor="ctr"/>
                </a:tc>
                <a:tc>
                  <a:txBody>
                    <a:bodyPr/>
                    <a:lstStyle/>
                    <a:p>
                      <a:r>
                        <a:rPr lang="en-US"/>
                        <a:t>1.00</a:t>
                      </a:r>
                    </a:p>
                  </a:txBody>
                  <a:tcPr anchor="ctr"/>
                </a:tc>
                <a:tc>
                  <a:txBody>
                    <a:bodyPr/>
                    <a:lstStyle/>
                    <a:p>
                      <a:r>
                        <a:rPr lang="en-US"/>
                        <a:t>25.00</a:t>
                      </a:r>
                    </a:p>
                  </a:txBody>
                  <a:tcPr anchor="ctr"/>
                </a:tc>
                <a:tc>
                  <a:txBody>
                    <a:bodyPr/>
                    <a:lstStyle/>
                    <a:p>
                      <a:r>
                        <a:rPr lang="en-US"/>
                        <a:t>69.00</a:t>
                      </a:r>
                    </a:p>
                  </a:txBody>
                  <a:tcPr anchor="ctr"/>
                </a:tc>
                <a:tc>
                  <a:txBody>
                    <a:bodyPr/>
                    <a:lstStyle/>
                    <a:p>
                      <a:r>
                        <a:rPr lang="en-US"/>
                        <a:t>135.00</a:t>
                      </a:r>
                    </a:p>
                  </a:txBody>
                  <a:tcPr anchor="ctr"/>
                </a:tc>
                <a:tc>
                  <a:txBody>
                    <a:bodyPr/>
                    <a:lstStyle/>
                    <a:p>
                      <a:r>
                        <a:rPr lang="en-US"/>
                        <a:t>1080.00</a:t>
                      </a:r>
                    </a:p>
                  </a:txBody>
                  <a:tcPr anchor="ctr"/>
                </a:tc>
                <a:extLst>
                  <a:ext uri="{0D108BD9-81ED-4DB2-BD59-A6C34878D82A}">
                    <a16:rowId xmlns:a16="http://schemas.microsoft.com/office/drawing/2014/main" val="320718346"/>
                  </a:ext>
                </a:extLst>
              </a:tr>
              <a:tr h="0">
                <a:tc>
                  <a:txBody>
                    <a:bodyPr/>
                    <a:lstStyle/>
                    <a:p>
                      <a:r>
                        <a:rPr lang="en-US" dirty="0"/>
                        <a:t>Pallets</a:t>
                      </a:r>
                    </a:p>
                  </a:txBody>
                  <a:tcPr anchor="ctr"/>
                </a:tc>
                <a:tc>
                  <a:txBody>
                    <a:bodyPr/>
                    <a:lstStyle/>
                    <a:p>
                      <a:r>
                        <a:rPr lang="en-US"/>
                        <a:t>9.40</a:t>
                      </a:r>
                    </a:p>
                  </a:txBody>
                  <a:tcPr anchor="ctr"/>
                </a:tc>
                <a:tc>
                  <a:txBody>
                    <a:bodyPr/>
                    <a:lstStyle/>
                    <a:p>
                      <a:r>
                        <a:rPr lang="en-US"/>
                        <a:t>8.51</a:t>
                      </a:r>
                    </a:p>
                  </a:txBody>
                  <a:tcPr anchor="ctr"/>
                </a:tc>
                <a:tc>
                  <a:txBody>
                    <a:bodyPr/>
                    <a:lstStyle/>
                    <a:p>
                      <a:r>
                        <a:rPr lang="en-US"/>
                        <a:t>1.00</a:t>
                      </a:r>
                    </a:p>
                  </a:txBody>
                  <a:tcPr anchor="ctr"/>
                </a:tc>
                <a:tc>
                  <a:txBody>
                    <a:bodyPr/>
                    <a:lstStyle/>
                    <a:p>
                      <a:r>
                        <a:rPr lang="en-US"/>
                        <a:t>2.00</a:t>
                      </a:r>
                    </a:p>
                  </a:txBody>
                  <a:tcPr anchor="ctr"/>
                </a:tc>
                <a:tc>
                  <a:txBody>
                    <a:bodyPr/>
                    <a:lstStyle/>
                    <a:p>
                      <a:r>
                        <a:rPr lang="en-US"/>
                        <a:t>7.00</a:t>
                      </a:r>
                    </a:p>
                  </a:txBody>
                  <a:tcPr anchor="ctr"/>
                </a:tc>
                <a:tc>
                  <a:txBody>
                    <a:bodyPr/>
                    <a:lstStyle/>
                    <a:p>
                      <a:r>
                        <a:rPr lang="en-US"/>
                        <a:t>15.00</a:t>
                      </a:r>
                    </a:p>
                  </a:txBody>
                  <a:tcPr anchor="ctr"/>
                </a:tc>
                <a:tc>
                  <a:txBody>
                    <a:bodyPr/>
                    <a:lstStyle/>
                    <a:p>
                      <a:r>
                        <a:rPr lang="en-US"/>
                        <a:t>122.00</a:t>
                      </a:r>
                    </a:p>
                  </a:txBody>
                  <a:tcPr anchor="ctr"/>
                </a:tc>
                <a:extLst>
                  <a:ext uri="{0D108BD9-81ED-4DB2-BD59-A6C34878D82A}">
                    <a16:rowId xmlns:a16="http://schemas.microsoft.com/office/drawing/2014/main" val="470911000"/>
                  </a:ext>
                </a:extLst>
              </a:tr>
              <a:tr h="0">
                <a:tc>
                  <a:txBody>
                    <a:bodyPr/>
                    <a:lstStyle/>
                    <a:p>
                      <a:r>
                        <a:rPr lang="en-US" dirty="0"/>
                        <a:t>Cases/Line</a:t>
                      </a:r>
                    </a:p>
                  </a:txBody>
                  <a:tcPr anchor="ctr"/>
                </a:tc>
                <a:tc>
                  <a:txBody>
                    <a:bodyPr/>
                    <a:lstStyle/>
                    <a:p>
                      <a:r>
                        <a:rPr lang="en-US"/>
                        <a:t>38.14</a:t>
                      </a:r>
                    </a:p>
                  </a:txBody>
                  <a:tcPr anchor="ctr"/>
                </a:tc>
                <a:tc>
                  <a:txBody>
                    <a:bodyPr/>
                    <a:lstStyle/>
                    <a:p>
                      <a:r>
                        <a:rPr lang="en-US"/>
                        <a:t>111.52</a:t>
                      </a:r>
                    </a:p>
                  </a:txBody>
                  <a:tcPr anchor="ctr"/>
                </a:tc>
                <a:tc>
                  <a:txBody>
                    <a:bodyPr/>
                    <a:lstStyle/>
                    <a:p>
                      <a:r>
                        <a:rPr lang="en-US"/>
                        <a:t>1.00</a:t>
                      </a:r>
                    </a:p>
                  </a:txBody>
                  <a:tcPr anchor="ctr"/>
                </a:tc>
                <a:tc>
                  <a:txBody>
                    <a:bodyPr/>
                    <a:lstStyle/>
                    <a:p>
                      <a:r>
                        <a:rPr lang="en-US"/>
                        <a:t>9.28</a:t>
                      </a:r>
                    </a:p>
                  </a:txBody>
                  <a:tcPr anchor="ctr"/>
                </a:tc>
                <a:tc>
                  <a:txBody>
                    <a:bodyPr/>
                    <a:lstStyle/>
                    <a:p>
                      <a:r>
                        <a:rPr lang="en-US"/>
                        <a:t>16.70</a:t>
                      </a:r>
                    </a:p>
                  </a:txBody>
                  <a:tcPr anchor="ctr"/>
                </a:tc>
                <a:tc>
                  <a:txBody>
                    <a:bodyPr/>
                    <a:lstStyle/>
                    <a:p>
                      <a:r>
                        <a:rPr lang="en-US"/>
                        <a:t>32.69</a:t>
                      </a:r>
                    </a:p>
                  </a:txBody>
                  <a:tcPr anchor="ctr"/>
                </a:tc>
                <a:tc>
                  <a:txBody>
                    <a:bodyPr/>
                    <a:lstStyle/>
                    <a:p>
                      <a:r>
                        <a:rPr lang="en-US"/>
                        <a:t>6160.00</a:t>
                      </a:r>
                    </a:p>
                  </a:txBody>
                  <a:tcPr anchor="ctr"/>
                </a:tc>
                <a:extLst>
                  <a:ext uri="{0D108BD9-81ED-4DB2-BD59-A6C34878D82A}">
                    <a16:rowId xmlns:a16="http://schemas.microsoft.com/office/drawing/2014/main" val="3738241233"/>
                  </a:ext>
                </a:extLst>
              </a:tr>
              <a:tr h="0">
                <a:tc>
                  <a:txBody>
                    <a:bodyPr/>
                    <a:lstStyle/>
                    <a:p>
                      <a:r>
                        <a:rPr lang="en-US" dirty="0"/>
                        <a:t>PO Count</a:t>
                      </a:r>
                    </a:p>
                  </a:txBody>
                  <a:tcPr anchor="ctr"/>
                </a:tc>
                <a:tc>
                  <a:txBody>
                    <a:bodyPr/>
                    <a:lstStyle/>
                    <a:p>
                      <a:r>
                        <a:rPr lang="en-US"/>
                        <a:t>5.06</a:t>
                      </a:r>
                    </a:p>
                  </a:txBody>
                  <a:tcPr anchor="ctr"/>
                </a:tc>
                <a:tc>
                  <a:txBody>
                    <a:bodyPr/>
                    <a:lstStyle/>
                    <a:p>
                      <a:r>
                        <a:rPr lang="en-US"/>
                        <a:t>7.40</a:t>
                      </a:r>
                    </a:p>
                  </a:txBody>
                  <a:tcPr anchor="ctr"/>
                </a:tc>
                <a:tc>
                  <a:txBody>
                    <a:bodyPr/>
                    <a:lstStyle/>
                    <a:p>
                      <a:r>
                        <a:rPr lang="en-US"/>
                        <a:t>1.00</a:t>
                      </a:r>
                    </a:p>
                  </a:txBody>
                  <a:tcPr anchor="ctr"/>
                </a:tc>
                <a:tc>
                  <a:txBody>
                    <a:bodyPr/>
                    <a:lstStyle/>
                    <a:p>
                      <a:r>
                        <a:rPr lang="en-US"/>
                        <a:t>1.00</a:t>
                      </a:r>
                    </a:p>
                  </a:txBody>
                  <a:tcPr anchor="ctr"/>
                </a:tc>
                <a:tc>
                  <a:txBody>
                    <a:bodyPr/>
                    <a:lstStyle/>
                    <a:p>
                      <a:r>
                        <a:rPr lang="en-US"/>
                        <a:t>1.00</a:t>
                      </a:r>
                    </a:p>
                  </a:txBody>
                  <a:tcPr anchor="ctr"/>
                </a:tc>
                <a:tc>
                  <a:txBody>
                    <a:bodyPr/>
                    <a:lstStyle/>
                    <a:p>
                      <a:r>
                        <a:rPr lang="en-US"/>
                        <a:t>6.00</a:t>
                      </a:r>
                    </a:p>
                  </a:txBody>
                  <a:tcPr anchor="ctr"/>
                </a:tc>
                <a:tc>
                  <a:txBody>
                    <a:bodyPr/>
                    <a:lstStyle/>
                    <a:p>
                      <a:r>
                        <a:rPr lang="en-US"/>
                        <a:t>112.00</a:t>
                      </a:r>
                    </a:p>
                  </a:txBody>
                  <a:tcPr anchor="ctr"/>
                </a:tc>
                <a:extLst>
                  <a:ext uri="{0D108BD9-81ED-4DB2-BD59-A6C34878D82A}">
                    <a16:rowId xmlns:a16="http://schemas.microsoft.com/office/drawing/2014/main" val="4115118088"/>
                  </a:ext>
                </a:extLst>
              </a:tr>
              <a:tr h="0">
                <a:tc>
                  <a:txBody>
                    <a:bodyPr/>
                    <a:lstStyle/>
                    <a:p>
                      <a:r>
                        <a:rPr lang="en-US" dirty="0"/>
                        <a:t>Item Spread</a:t>
                      </a:r>
                    </a:p>
                  </a:txBody>
                  <a:tcPr anchor="ctr"/>
                </a:tc>
                <a:tc>
                  <a:txBody>
                    <a:bodyPr/>
                    <a:lstStyle/>
                    <a:p>
                      <a:r>
                        <a:rPr lang="en-US"/>
                        <a:t>0.06</a:t>
                      </a:r>
                    </a:p>
                  </a:txBody>
                  <a:tcPr anchor="ctr"/>
                </a:tc>
                <a:tc>
                  <a:txBody>
                    <a:bodyPr/>
                    <a:lstStyle/>
                    <a:p>
                      <a:r>
                        <a:rPr lang="en-US"/>
                        <a:t>0.06</a:t>
                      </a:r>
                    </a:p>
                  </a:txBody>
                  <a:tcPr anchor="ctr"/>
                </a:tc>
                <a:tc>
                  <a:txBody>
                    <a:bodyPr/>
                    <a:lstStyle/>
                    <a:p>
                      <a:r>
                        <a:rPr lang="en-US"/>
                        <a:t>0.00</a:t>
                      </a:r>
                    </a:p>
                  </a:txBody>
                  <a:tcPr anchor="ctr"/>
                </a:tc>
                <a:tc>
                  <a:txBody>
                    <a:bodyPr/>
                    <a:lstStyle/>
                    <a:p>
                      <a:r>
                        <a:rPr lang="en-US"/>
                        <a:t>0.03</a:t>
                      </a:r>
                    </a:p>
                  </a:txBody>
                  <a:tcPr anchor="ctr"/>
                </a:tc>
                <a:tc>
                  <a:txBody>
                    <a:bodyPr/>
                    <a:lstStyle/>
                    <a:p>
                      <a:r>
                        <a:rPr lang="en-US"/>
                        <a:t>0.05</a:t>
                      </a:r>
                    </a:p>
                  </a:txBody>
                  <a:tcPr anchor="ctr"/>
                </a:tc>
                <a:tc>
                  <a:txBody>
                    <a:bodyPr/>
                    <a:lstStyle/>
                    <a:p>
                      <a:r>
                        <a:rPr lang="en-US"/>
                        <a:t>0.08</a:t>
                      </a:r>
                    </a:p>
                  </a:txBody>
                  <a:tcPr anchor="ctr"/>
                </a:tc>
                <a:tc>
                  <a:txBody>
                    <a:bodyPr/>
                    <a:lstStyle/>
                    <a:p>
                      <a:r>
                        <a:rPr lang="en-US"/>
                        <a:t>1.00</a:t>
                      </a:r>
                    </a:p>
                  </a:txBody>
                  <a:tcPr anchor="ctr"/>
                </a:tc>
                <a:extLst>
                  <a:ext uri="{0D108BD9-81ED-4DB2-BD59-A6C34878D82A}">
                    <a16:rowId xmlns:a16="http://schemas.microsoft.com/office/drawing/2014/main" val="303948590"/>
                  </a:ext>
                </a:extLst>
              </a:tr>
              <a:tr h="0">
                <a:tc>
                  <a:txBody>
                    <a:bodyPr/>
                    <a:lstStyle/>
                    <a:p>
                      <a:r>
                        <a:rPr lang="en-US" dirty="0"/>
                        <a:t>Dock Time (Hours)</a:t>
                      </a:r>
                    </a:p>
                  </a:txBody>
                  <a:tcPr anchor="ctr"/>
                </a:tc>
                <a:tc>
                  <a:txBody>
                    <a:bodyPr/>
                    <a:lstStyle/>
                    <a:p>
                      <a:r>
                        <a:rPr lang="en-US"/>
                        <a:t>2.87</a:t>
                      </a:r>
                    </a:p>
                  </a:txBody>
                  <a:tcPr anchor="ctr"/>
                </a:tc>
                <a:tc>
                  <a:txBody>
                    <a:bodyPr/>
                    <a:lstStyle/>
                    <a:p>
                      <a:r>
                        <a:rPr lang="en-US"/>
                        <a:t>2.83</a:t>
                      </a:r>
                    </a:p>
                  </a:txBody>
                  <a:tcPr anchor="ctr"/>
                </a:tc>
                <a:tc>
                  <a:txBody>
                    <a:bodyPr/>
                    <a:lstStyle/>
                    <a:p>
                      <a:r>
                        <a:rPr lang="en-US"/>
                        <a:t>0.00</a:t>
                      </a:r>
                    </a:p>
                  </a:txBody>
                  <a:tcPr anchor="ctr"/>
                </a:tc>
                <a:tc>
                  <a:txBody>
                    <a:bodyPr/>
                    <a:lstStyle/>
                    <a:p>
                      <a:r>
                        <a:rPr lang="en-US"/>
                        <a:t>0.80</a:t>
                      </a:r>
                    </a:p>
                  </a:txBody>
                  <a:tcPr anchor="ctr"/>
                </a:tc>
                <a:tc>
                  <a:txBody>
                    <a:bodyPr/>
                    <a:lstStyle/>
                    <a:p>
                      <a:r>
                        <a:rPr lang="en-US"/>
                        <a:t>2.04</a:t>
                      </a:r>
                    </a:p>
                  </a:txBody>
                  <a:tcPr anchor="ctr"/>
                </a:tc>
                <a:tc>
                  <a:txBody>
                    <a:bodyPr/>
                    <a:lstStyle/>
                    <a:p>
                      <a:r>
                        <a:rPr lang="en-US"/>
                        <a:t>4.24</a:t>
                      </a:r>
                    </a:p>
                  </a:txBody>
                  <a:tcPr anchor="ctr"/>
                </a:tc>
                <a:tc>
                  <a:txBody>
                    <a:bodyPr/>
                    <a:lstStyle/>
                    <a:p>
                      <a:r>
                        <a:rPr lang="en-US"/>
                        <a:t>23.99</a:t>
                      </a:r>
                    </a:p>
                  </a:txBody>
                  <a:tcPr anchor="ctr"/>
                </a:tc>
                <a:extLst>
                  <a:ext uri="{0D108BD9-81ED-4DB2-BD59-A6C34878D82A}">
                    <a16:rowId xmlns:a16="http://schemas.microsoft.com/office/drawing/2014/main" val="1813626720"/>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3813</TotalTime>
  <Words>2110</Words>
  <Application>Microsoft Office PowerPoint</Application>
  <PresentationFormat>Custom</PresentationFormat>
  <Paragraphs>270</Paragraphs>
  <Slides>24</Slides>
  <Notes>13</Notes>
  <HiddenSlides>0</HiddenSlides>
  <MMClips>0</MMClips>
  <ScaleCrop>false</ScaleCrop>
  <HeadingPairs>
    <vt:vector size="4" baseType="variant">
      <vt:variant>
        <vt:lpstr>Theme</vt:lpstr>
      </vt:variant>
      <vt:variant>
        <vt:i4>5</vt:i4>
      </vt:variant>
      <vt:variant>
        <vt:lpstr>Slide Titles</vt:lpstr>
      </vt:variant>
      <vt:variant>
        <vt:i4>24</vt:i4>
      </vt:variant>
    </vt:vector>
  </HeadingPairs>
  <TitlesOfParts>
    <vt:vector size="29" baseType="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business presentation</dc:title>
  <cp:lastModifiedBy>Dole, Mrinali</cp:lastModifiedBy>
  <cp:revision>109</cp:revision>
  <dcterms:created xsi:type="dcterms:W3CDTF">2006-08-16T00:00:00Z</dcterms:created>
  <dcterms:modified xsi:type="dcterms:W3CDTF">2025-05-15T13:53:16Z</dcterms:modified>
  <dc:identifier>DAGiJ-Rr0_g</dc:identifier>
</cp:coreProperties>
</file>